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99" r:id="rId5"/>
    <p:sldId id="393" r:id="rId6"/>
    <p:sldId id="392" r:id="rId7"/>
    <p:sldId id="257" r:id="rId8"/>
    <p:sldId id="379" r:id="rId9"/>
    <p:sldId id="380" r:id="rId10"/>
    <p:sldId id="394" r:id="rId11"/>
    <p:sldId id="395" r:id="rId12"/>
    <p:sldId id="388" r:id="rId13"/>
    <p:sldId id="396" r:id="rId14"/>
    <p:sldId id="400" r:id="rId15"/>
    <p:sldId id="397" r:id="rId16"/>
  </p:sldIdLst>
  <p:sldSz cx="24387175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6F"/>
    <a:srgbClr val="000079"/>
    <a:srgbClr val="0000CC"/>
    <a:srgbClr val="006600"/>
    <a:srgbClr val="3333FF"/>
    <a:srgbClr val="145F82"/>
    <a:srgbClr val="FF0066"/>
    <a:srgbClr val="08085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1713" autoAdjust="0"/>
  </p:normalViewPr>
  <p:slideViewPr>
    <p:cSldViewPr>
      <p:cViewPr varScale="1">
        <p:scale>
          <a:sx n="20" d="100"/>
          <a:sy n="20" d="100"/>
        </p:scale>
        <p:origin x="88" y="62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4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46" y="21336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245272" y="333375"/>
            <a:ext cx="1238165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PHÁP TỌA ĐỘ TRONG MẶT PHẲNG</a:t>
            </a:r>
            <a:endParaRPr lang="en-US" sz="5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80483" y="455250"/>
            <a:ext cx="1143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TOÁN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2594" y="457200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IX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26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23.png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wmf"/><Relationship Id="rId20" Type="http://schemas.openxmlformats.org/officeDocument/2006/relationships/image" Target="../media/image29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20.wmf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Relationship Id="rId22" Type="http://schemas.openxmlformats.org/officeDocument/2006/relationships/image" Target="../media/image24.png"/><Relationship Id="rId27" Type="http://schemas.openxmlformats.org/officeDocument/2006/relationships/image" Target="../media/image290.png"/><Relationship Id="rId30" Type="http://schemas.openxmlformats.org/officeDocument/2006/relationships/image" Target="../media/image32.png"/><Relationship Id="rId8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image" Target="../media/image13.png"/><Relationship Id="rId21" Type="http://schemas.openxmlformats.org/officeDocument/2006/relationships/image" Target="../media/image40.png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wmf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19" Type="http://schemas.openxmlformats.org/officeDocument/2006/relationships/image" Target="../media/image38.png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1644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5CFA1C9-0516-3F0D-664F-9D9D52134745}"/>
              </a:ext>
            </a:extLst>
          </p:cNvPr>
          <p:cNvGrpSpPr/>
          <p:nvPr/>
        </p:nvGrpSpPr>
        <p:grpSpPr>
          <a:xfrm>
            <a:off x="1000414" y="1620702"/>
            <a:ext cx="9472086" cy="968319"/>
            <a:chOff x="739068" y="1515168"/>
            <a:chExt cx="9473319" cy="968444"/>
          </a:xfrm>
        </p:grpSpPr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9784525F-949D-71DA-B5EA-57E406D2B0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BC07070-E947-0927-8615-F549F935DED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34CAF4AD-4DD9-8DB8-8DC9-60242BB4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F7D6A2-FB96-E6C6-F7E4-5CE2D9919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73">
                <a:extLst>
                  <a:ext uri="{FF2B5EF4-FFF2-40B4-BE49-F238E27FC236}">
                    <a16:creationId xmlns:a16="http://schemas.microsoft.com/office/drawing/2014/main" id="{7B224E20-8A4F-DBF1-4AAE-A232505D5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74">
                <a:extLst>
                  <a:ext uri="{FF2B5EF4-FFF2-40B4-BE49-F238E27FC236}">
                    <a16:creationId xmlns:a16="http://schemas.microsoft.com/office/drawing/2014/main" id="{4AB61F43-14FD-E256-5346-8B9B363D1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75">
                <a:extLst>
                  <a:ext uri="{FF2B5EF4-FFF2-40B4-BE49-F238E27FC236}">
                    <a16:creationId xmlns:a16="http://schemas.microsoft.com/office/drawing/2014/main" id="{714189F3-CAD6-BB1A-15CA-16593BFD1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76">
                <a:extLst>
                  <a:ext uri="{FF2B5EF4-FFF2-40B4-BE49-F238E27FC236}">
                    <a16:creationId xmlns:a16="http://schemas.microsoft.com/office/drawing/2014/main" id="{46C8EDBB-DA1C-45F8-5554-8C8FFA68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77">
                <a:extLst>
                  <a:ext uri="{FF2B5EF4-FFF2-40B4-BE49-F238E27FC236}">
                    <a16:creationId xmlns:a16="http://schemas.microsoft.com/office/drawing/2014/main" id="{918F7703-F500-8795-6F32-191C1679D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78">
                <a:extLst>
                  <a:ext uri="{FF2B5EF4-FFF2-40B4-BE49-F238E27FC236}">
                    <a16:creationId xmlns:a16="http://schemas.microsoft.com/office/drawing/2014/main" id="{16843307-5BCC-82A3-CC2A-0EE881C9C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B7235EC0-3FA5-27F3-F9DD-046BE5E1D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80">
                <a:extLst>
                  <a:ext uri="{FF2B5EF4-FFF2-40B4-BE49-F238E27FC236}">
                    <a16:creationId xmlns:a16="http://schemas.microsoft.com/office/drawing/2014/main" id="{45E7C6B2-BD16-3DB5-FC25-DA97FF83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id="{E23E3899-0A15-5A5B-5B05-A4F761D4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F674D7D7-2B4E-A2E7-B8B1-DEA48696F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9D4982CB-AE6D-64DC-296B-A9177AC2460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PHIẾU HỌC TẬP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016FF5-3D7A-ACD8-639B-B8522F3F158B}"/>
              </a:ext>
            </a:extLst>
          </p:cNvPr>
          <p:cNvGrpSpPr/>
          <p:nvPr/>
        </p:nvGrpSpPr>
        <p:grpSpPr>
          <a:xfrm>
            <a:off x="518603" y="2649423"/>
            <a:ext cx="23349968" cy="3566522"/>
            <a:chOff x="344832" y="2945696"/>
            <a:chExt cx="22752088" cy="43239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9" name="Rounded Rectangle 133">
              <a:extLst>
                <a:ext uri="{FF2B5EF4-FFF2-40B4-BE49-F238E27FC236}">
                  <a16:creationId xmlns:a16="http://schemas.microsoft.com/office/drawing/2014/main" id="{2D93BF03-9B29-AC31-6030-8742BD6A2F55}"/>
                </a:ext>
              </a:extLst>
            </p:cNvPr>
            <p:cNvSpPr/>
            <p:nvPr/>
          </p:nvSpPr>
          <p:spPr bwMode="auto">
            <a:xfrm>
              <a:off x="799321" y="3369623"/>
              <a:ext cx="22297599" cy="3900013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FFC487-6B02-412D-CB1B-9CC4E9294176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FDA8AD8-0022-DD30-C0EB-C31F1C5D4994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Pentagon 136">
                <a:extLst>
                  <a:ext uri="{FF2B5EF4-FFF2-40B4-BE49-F238E27FC236}">
                    <a16:creationId xmlns:a16="http://schemas.microsoft.com/office/drawing/2014/main" id="{602302B6-3F93-F271-75D2-34122BB76631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F876E38-B9CE-71DD-DC6B-8EFD85954D84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56" name="Freeform 140">
                  <a:extLst>
                    <a:ext uri="{FF2B5EF4-FFF2-40B4-BE49-F238E27FC236}">
                      <a16:creationId xmlns:a16="http://schemas.microsoft.com/office/drawing/2014/main" id="{41336458-8DB5-0FE7-934D-21A1E33C2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Freeform 141">
                  <a:extLst>
                    <a:ext uri="{FF2B5EF4-FFF2-40B4-BE49-F238E27FC236}">
                      <a16:creationId xmlns:a16="http://schemas.microsoft.com/office/drawing/2014/main" id="{447AA0B3-F9F2-A32E-4E8F-F8AD478B4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Freeform 142">
                  <a:extLst>
                    <a:ext uri="{FF2B5EF4-FFF2-40B4-BE49-F238E27FC236}">
                      <a16:creationId xmlns:a16="http://schemas.microsoft.com/office/drawing/2014/main" id="{DA9DC56A-7BE1-6BCE-DA94-10CD9DFEE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806F1FC-A83A-AE05-CB1F-F9BD4719E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B81FCE4-084D-FA34-F8EC-15881116A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74A2DB5-7A70-1B06-8D0F-E9DC6CB41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42E34F0-8B37-2691-6D8E-D83958E6A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4" name="Chevron 138">
                <a:extLst>
                  <a:ext uri="{FF2B5EF4-FFF2-40B4-BE49-F238E27FC236}">
                    <a16:creationId xmlns:a16="http://schemas.microsoft.com/office/drawing/2014/main" id="{5D5C821E-FA09-6C4F-D000-6FAD204C3727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13">
                <a:extLst>
                  <a:ext uri="{FF2B5EF4-FFF2-40B4-BE49-F238E27FC236}">
                    <a16:creationId xmlns:a16="http://schemas.microsoft.com/office/drawing/2014/main" id="{B0F6DE81-71BF-90EE-D5C3-BFCC248F68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latin typeface="Arial (Body)"/>
                    <a:cs typeface="Tahoma" pitchFamily="34" charset="0"/>
                  </a:rPr>
                  <a:t>Câu</a:t>
                </a:r>
                <a:r>
                  <a:rPr lang="en-US" sz="4400" b="1" dirty="0">
                    <a:latin typeface="Arial (Body)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BE6BFBC-52CC-AE4C-BF35-A04063225EC1}"/>
              </a:ext>
            </a:extLst>
          </p:cNvPr>
          <p:cNvSpPr txBox="1"/>
          <p:nvPr/>
        </p:nvSpPr>
        <p:spPr>
          <a:xfrm>
            <a:off x="3584057" y="3231824"/>
            <a:ext cx="14320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Trong hệ trục tọa </a:t>
            </a:r>
            <a:r>
              <a:rPr lang="vi-VN" sz="4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Oxy</a:t>
            </a:r>
            <a:r>
              <a:rPr lang="vi-VN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phương trình đường tròn (C)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                                     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tâm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và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bán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kính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vi-VN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F471EC8-DB5E-4D41-1F10-977D6BD70829}"/>
                  </a:ext>
                </a:extLst>
              </p:cNvPr>
              <p:cNvSpPr/>
              <p:nvPr/>
            </p:nvSpPr>
            <p:spPr>
              <a:xfrm>
                <a:off x="17523599" y="317731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b="1" spc="-15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F471EC8-DB5E-4D41-1F10-977D6BD70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599" y="3177310"/>
                <a:ext cx="6703175" cy="784767"/>
              </a:xfrm>
              <a:prstGeom prst="rect">
                <a:avLst/>
              </a:prstGeom>
              <a:blipFill>
                <a:blip r:embed="rId3"/>
                <a:stretch>
                  <a:fillRect t="-13178" b="-36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83118E8-0C54-D94E-68C9-600E308E0D55}"/>
                  </a:ext>
                </a:extLst>
              </p:cNvPr>
              <p:cNvSpPr/>
              <p:nvPr/>
            </p:nvSpPr>
            <p:spPr>
              <a:xfrm>
                <a:off x="3508900" y="4684906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83118E8-0C54-D94E-68C9-600E308E0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900" y="4684906"/>
                <a:ext cx="6703175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C0D27EE-8B5A-8C6C-17AD-BBFF684BF1E0}"/>
                  </a:ext>
                </a:extLst>
              </p:cNvPr>
              <p:cNvSpPr/>
              <p:nvPr/>
            </p:nvSpPr>
            <p:spPr>
              <a:xfrm>
                <a:off x="14554224" y="4635657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C0D27EE-8B5A-8C6C-17AD-BBFF684BF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24" y="4635657"/>
                <a:ext cx="6703175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9667615-112D-E68B-3900-E7FDFC9B7E43}"/>
                  </a:ext>
                </a:extLst>
              </p:cNvPr>
              <p:cNvSpPr/>
              <p:nvPr/>
            </p:nvSpPr>
            <p:spPr>
              <a:xfrm>
                <a:off x="3352824" y="5516743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9667615-112D-E68B-3900-E7FDFC9B7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24" y="5516743"/>
                <a:ext cx="6703175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795C47-D0DA-A321-C9FF-27E730DDF80D}"/>
                  </a:ext>
                </a:extLst>
              </p:cNvPr>
              <p:cNvSpPr/>
              <p:nvPr/>
            </p:nvSpPr>
            <p:spPr>
              <a:xfrm>
                <a:off x="14389213" y="5516742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D795C47-D0DA-A321-C9FF-27E730DD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13" y="5516742"/>
                <a:ext cx="6703175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3027FE6-5CF6-4AFD-EDB5-28B49D406793}"/>
              </a:ext>
            </a:extLst>
          </p:cNvPr>
          <p:cNvGrpSpPr/>
          <p:nvPr/>
        </p:nvGrpSpPr>
        <p:grpSpPr>
          <a:xfrm>
            <a:off x="518603" y="6200710"/>
            <a:ext cx="23349968" cy="3768508"/>
            <a:chOff x="344832" y="2945696"/>
            <a:chExt cx="22752088" cy="45688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E17E793C-4C55-8ACF-5367-51EB2DD8950A}"/>
                </a:ext>
              </a:extLst>
            </p:cNvPr>
            <p:cNvSpPr/>
            <p:nvPr/>
          </p:nvSpPr>
          <p:spPr bwMode="auto">
            <a:xfrm>
              <a:off x="799321" y="3369621"/>
              <a:ext cx="22297599" cy="4144896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DC74E75-B14D-003A-7836-7E5BF1D59695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AE4E6AA4-9BF3-91D9-431F-E33E7758F3DC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9A5D0E81-24CD-9283-A05A-914C65C54342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B37E903-BC30-422C-FCD4-056A7329DE3B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79" name="Freeform 140">
                  <a:extLst>
                    <a:ext uri="{FF2B5EF4-FFF2-40B4-BE49-F238E27FC236}">
                      <a16:creationId xmlns:a16="http://schemas.microsoft.com/office/drawing/2014/main" id="{492B67D2-CAB6-0881-FD92-8882AEF857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0" name="Freeform 141">
                  <a:extLst>
                    <a:ext uri="{FF2B5EF4-FFF2-40B4-BE49-F238E27FC236}">
                      <a16:creationId xmlns:a16="http://schemas.microsoft.com/office/drawing/2014/main" id="{99EF80C0-B5E3-2ECE-FEBC-60B923794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1" name="Freeform 142">
                  <a:extLst>
                    <a:ext uri="{FF2B5EF4-FFF2-40B4-BE49-F238E27FC236}">
                      <a16:creationId xmlns:a16="http://schemas.microsoft.com/office/drawing/2014/main" id="{F6953273-CCDC-D335-CABD-283FC3A0B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0D8CF65-D7A7-3D65-D5A0-89BA82A68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66AC21C-F2B9-C10B-04B2-7830FCB85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111DB4F5-173E-38FB-6081-D94492592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35CC8BB-4847-BACA-3C4B-C77EDFE94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77" name="Chevron 138">
                <a:extLst>
                  <a:ext uri="{FF2B5EF4-FFF2-40B4-BE49-F238E27FC236}">
                    <a16:creationId xmlns:a16="http://schemas.microsoft.com/office/drawing/2014/main" id="{5EEF2459-A0F6-C877-FFCD-E9C0F4CC71BB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TextBox 13">
                <a:extLst>
                  <a:ext uri="{FF2B5EF4-FFF2-40B4-BE49-F238E27FC236}">
                    <a16:creationId xmlns:a16="http://schemas.microsoft.com/office/drawing/2014/main" id="{07848F9A-BBFF-3AD7-9C17-B634188D4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latin typeface="Arial (Body)"/>
                    <a:cs typeface="Tahoma" pitchFamily="34" charset="0"/>
                  </a:rPr>
                  <a:t>Câu</a:t>
                </a:r>
                <a:r>
                  <a:rPr lang="en-US" sz="4400" b="1" dirty="0">
                    <a:latin typeface="Arial (Body)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E07376A-FFFC-1A35-C455-E430D63041AD}"/>
              </a:ext>
            </a:extLst>
          </p:cNvPr>
          <p:cNvSpPr txBox="1"/>
          <p:nvPr/>
        </p:nvSpPr>
        <p:spPr>
          <a:xfrm>
            <a:off x="4411747" y="6574351"/>
            <a:ext cx="17912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Xác định tâm và bán kính của đường tròn có phương trình</a:t>
            </a:r>
            <a:r>
              <a:rPr lang="en-US" sz="4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801532C-7B92-DB26-D8C9-86829A550B37}"/>
                  </a:ext>
                </a:extLst>
              </p:cNvPr>
              <p:cNvSpPr/>
              <p:nvPr/>
            </p:nvSpPr>
            <p:spPr>
              <a:xfrm>
                <a:off x="9141599" y="7269343"/>
                <a:ext cx="7391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b="1" spc="-15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𝟒𝐲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801532C-7B92-DB26-D8C9-86829A550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599" y="7269343"/>
                <a:ext cx="7391400" cy="784767"/>
              </a:xfrm>
              <a:prstGeom prst="rect">
                <a:avLst/>
              </a:prstGeom>
              <a:blipFill>
                <a:blip r:embed="rId8"/>
                <a:stretch>
                  <a:fillRect t="-13178" b="-36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E2D072-DC28-3D9A-BAF0-36D5338E2F52}"/>
                  </a:ext>
                </a:extLst>
              </p:cNvPr>
              <p:cNvSpPr/>
              <p:nvPr/>
            </p:nvSpPr>
            <p:spPr>
              <a:xfrm>
                <a:off x="3521756" y="790176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E2D072-DC28-3D9A-BAF0-36D5338E2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756" y="7901760"/>
                <a:ext cx="670317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136117D-C2FD-FC6B-D322-C257B0BBD733}"/>
                  </a:ext>
                </a:extLst>
              </p:cNvPr>
              <p:cNvSpPr/>
              <p:nvPr/>
            </p:nvSpPr>
            <p:spPr>
              <a:xfrm>
                <a:off x="14430305" y="8032871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136117D-C2FD-FC6B-D322-C257B0BBD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305" y="8032871"/>
                <a:ext cx="670317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AEF38C-2035-159A-18AD-A7EB52B9039D}"/>
                  </a:ext>
                </a:extLst>
              </p:cNvPr>
              <p:cNvSpPr/>
              <p:nvPr/>
            </p:nvSpPr>
            <p:spPr>
              <a:xfrm>
                <a:off x="3486656" y="8847275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AEF38C-2035-159A-18AD-A7EB52B90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56" y="8847275"/>
                <a:ext cx="6703175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C15E956-9097-1BD8-1943-71F755DF12B5}"/>
                  </a:ext>
                </a:extLst>
              </p:cNvPr>
              <p:cNvSpPr/>
              <p:nvPr/>
            </p:nvSpPr>
            <p:spPr>
              <a:xfrm>
                <a:off x="14430305" y="882417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0" i="0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C15E956-9097-1BD8-1943-71F755DF1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305" y="8824170"/>
                <a:ext cx="6703175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FCF66CB0-86D8-8157-E927-5B120CC82F80}"/>
              </a:ext>
            </a:extLst>
          </p:cNvPr>
          <p:cNvSpPr/>
          <p:nvPr/>
        </p:nvSpPr>
        <p:spPr>
          <a:xfrm>
            <a:off x="3978063" y="544341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13F511B-C3C2-A95C-9718-053B30A88234}"/>
              </a:ext>
            </a:extLst>
          </p:cNvPr>
          <p:cNvSpPr/>
          <p:nvPr/>
        </p:nvSpPr>
        <p:spPr>
          <a:xfrm>
            <a:off x="15008998" y="7988719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0">
            <a:extLst>
              <a:ext uri="{FF2B5EF4-FFF2-40B4-BE49-F238E27FC236}">
                <a16:creationId xmlns:a16="http://schemas.microsoft.com/office/drawing/2014/main" id="{0CA14CDC-0355-083D-D9CB-C646BB42E24D}"/>
              </a:ext>
            </a:extLst>
          </p:cNvPr>
          <p:cNvGrpSpPr/>
          <p:nvPr/>
        </p:nvGrpSpPr>
        <p:grpSpPr>
          <a:xfrm>
            <a:off x="513705" y="9848628"/>
            <a:ext cx="23349968" cy="3418841"/>
            <a:chOff x="344832" y="2945696"/>
            <a:chExt cx="22752088" cy="45688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Rounded Rectangle 133">
              <a:extLst>
                <a:ext uri="{FF2B5EF4-FFF2-40B4-BE49-F238E27FC236}">
                  <a16:creationId xmlns:a16="http://schemas.microsoft.com/office/drawing/2014/main" id="{9B943B1B-3297-6323-C39B-74E88A9186D7}"/>
                </a:ext>
              </a:extLst>
            </p:cNvPr>
            <p:cNvSpPr/>
            <p:nvPr/>
          </p:nvSpPr>
          <p:spPr bwMode="auto">
            <a:xfrm>
              <a:off x="799321" y="3369621"/>
              <a:ext cx="22297599" cy="4144896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" name="Group 72">
              <a:extLst>
                <a:ext uri="{FF2B5EF4-FFF2-40B4-BE49-F238E27FC236}">
                  <a16:creationId xmlns:a16="http://schemas.microsoft.com/office/drawing/2014/main" id="{37F819BC-E8ED-997D-5BCD-FBFBD6F38952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8" name="Isosceles Triangle 44">
                <a:extLst>
                  <a:ext uri="{FF2B5EF4-FFF2-40B4-BE49-F238E27FC236}">
                    <a16:creationId xmlns:a16="http://schemas.microsoft.com/office/drawing/2014/main" id="{9DDE773F-5DB3-98F4-B33D-D8A137F116AD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Pentagon 136">
                <a:extLst>
                  <a:ext uri="{FF2B5EF4-FFF2-40B4-BE49-F238E27FC236}">
                    <a16:creationId xmlns:a16="http://schemas.microsoft.com/office/drawing/2014/main" id="{6C58E838-AB9A-BBA9-66E6-0427FA33DEE7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Group 75">
                <a:extLst>
                  <a:ext uri="{FF2B5EF4-FFF2-40B4-BE49-F238E27FC236}">
                    <a16:creationId xmlns:a16="http://schemas.microsoft.com/office/drawing/2014/main" id="{D70727A2-EAF3-C0E0-843F-4303E1690FCD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42" name="Freeform 140">
                  <a:extLst>
                    <a:ext uri="{FF2B5EF4-FFF2-40B4-BE49-F238E27FC236}">
                      <a16:creationId xmlns:a16="http://schemas.microsoft.com/office/drawing/2014/main" id="{D9E1C74E-5933-4811-5AF6-4AAEEF2ECD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Freeform 141">
                  <a:extLst>
                    <a:ext uri="{FF2B5EF4-FFF2-40B4-BE49-F238E27FC236}">
                      <a16:creationId xmlns:a16="http://schemas.microsoft.com/office/drawing/2014/main" id="{73B27437-454C-E7F3-DFB7-A6AC92C0C1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4" name="Freeform 142">
                  <a:extLst>
                    <a:ext uri="{FF2B5EF4-FFF2-40B4-BE49-F238E27FC236}">
                      <a16:creationId xmlns:a16="http://schemas.microsoft.com/office/drawing/2014/main" id="{230C91C9-D330-A0DE-0060-D62395FF4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1">
                  <a:extLst>
                    <a:ext uri="{FF2B5EF4-FFF2-40B4-BE49-F238E27FC236}">
                      <a16:creationId xmlns:a16="http://schemas.microsoft.com/office/drawing/2014/main" id="{68BC0D74-5F29-A11C-42EB-B59CA3BBF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2">
                  <a:extLst>
                    <a:ext uri="{FF2B5EF4-FFF2-40B4-BE49-F238E27FC236}">
                      <a16:creationId xmlns:a16="http://schemas.microsoft.com/office/drawing/2014/main" id="{09AEF7D0-057A-353D-FF71-82CB1AD54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5" name="Rectangle 83">
                  <a:extLst>
                    <a:ext uri="{FF2B5EF4-FFF2-40B4-BE49-F238E27FC236}">
                      <a16:creationId xmlns:a16="http://schemas.microsoft.com/office/drawing/2014/main" id="{8C5D8555-521F-07A5-FC89-F483C83E3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8" name="Rectangle 84">
                  <a:extLst>
                    <a:ext uri="{FF2B5EF4-FFF2-40B4-BE49-F238E27FC236}">
                      <a16:creationId xmlns:a16="http://schemas.microsoft.com/office/drawing/2014/main" id="{D4DCA323-A410-F1CE-0D60-309FB0F34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1" name="Chevron 138">
                <a:extLst>
                  <a:ext uri="{FF2B5EF4-FFF2-40B4-BE49-F238E27FC236}">
                    <a16:creationId xmlns:a16="http://schemas.microsoft.com/office/drawing/2014/main" id="{80FBC533-7B51-8006-ED3E-D174A50D2116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13">
                <a:extLst>
                  <a:ext uri="{FF2B5EF4-FFF2-40B4-BE49-F238E27FC236}">
                    <a16:creationId xmlns:a16="http://schemas.microsoft.com/office/drawing/2014/main" id="{027BFBD0-6157-192E-44F1-0CA2F92A7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9328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latin typeface="Arial (Body)"/>
                    <a:cs typeface="Tahoma" pitchFamily="34" charset="0"/>
                  </a:rPr>
                  <a:t>Câu</a:t>
                </a:r>
                <a:r>
                  <a:rPr lang="en-US" sz="4400" b="1" dirty="0">
                    <a:latin typeface="Arial (Body)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87">
                <a:extLst>
                  <a:ext uri="{FF2B5EF4-FFF2-40B4-BE49-F238E27FC236}">
                    <a16:creationId xmlns:a16="http://schemas.microsoft.com/office/drawing/2014/main" id="{1A36A875-BFC2-06BB-C4B3-9A90B0AEB2B0}"/>
                  </a:ext>
                </a:extLst>
              </p:cNvPr>
              <p:cNvSpPr txBox="1"/>
              <p:nvPr/>
            </p:nvSpPr>
            <p:spPr>
              <a:xfrm>
                <a:off x="3444312" y="10620880"/>
                <a:ext cx="1791245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Viết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phương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trình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đường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tròn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(C) </a:t>
                </a:r>
                <a:r>
                  <a:rPr lang="en-US" sz="4400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biết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 marL="742950" indent="-742950">
                  <a:buAutoNum type="alphaLcPeriod"/>
                </a:pP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(C) </a:t>
                </a:r>
                <a:r>
                  <a:rPr lang="en-US" sz="4400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có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tâm</a:t>
                </a:r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d>
                      <m:dPr>
                        <m:ctrlPr>
                          <a:rPr lang="en-US" sz="44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400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4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4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</m:t>
                    </m:r>
                    <m:r>
                      <a:rPr lang="en-US" sz="44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 marL="742950" indent="-742950">
                  <a:buAutoNum type="alphaLcPeriod"/>
                </a:pPr>
                <a:r>
                  <a:rPr lang="vi-VN" sz="44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(C) đi qua ba điểm A(3; 6), B(2; 3) và C(6; 5).</a:t>
                </a:r>
                <a:endParaRPr lang="en-US" sz="44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TextBox 87">
                <a:extLst>
                  <a:ext uri="{FF2B5EF4-FFF2-40B4-BE49-F238E27FC236}">
                    <a16:creationId xmlns:a16="http://schemas.microsoft.com/office/drawing/2014/main" id="{1A36A875-BFC2-06BB-C4B3-9A90B0AEB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312" y="10620880"/>
                <a:ext cx="17912451" cy="2123658"/>
              </a:xfrm>
              <a:prstGeom prst="rect">
                <a:avLst/>
              </a:prstGeom>
              <a:blipFill>
                <a:blip r:embed="rId13"/>
                <a:stretch>
                  <a:fillRect l="-1361" t="-6017" b="-12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4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7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D39C06E1-4D03-08CD-CD22-9EB544F82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37289"/>
            <a:ext cx="3886200" cy="37501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47AD88-BF5D-D8A7-6229-EDC841E33127}"/>
              </a:ext>
            </a:extLst>
          </p:cNvPr>
          <p:cNvSpPr/>
          <p:nvPr/>
        </p:nvSpPr>
        <p:spPr>
          <a:xfrm>
            <a:off x="-1" y="-24976"/>
            <a:ext cx="24387173" cy="38123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60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 nông trại tưới nước theo phương pháp vòi phun xoay vòng trung tâm. Cho biết tâm một vòi phun được đặt tại </a:t>
            </a:r>
            <a:r>
              <a:rPr lang="vi-VN" sz="6000" dirty="0" err="1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toạ</a:t>
            </a:r>
            <a:r>
              <a:rPr lang="vi-VN" sz="60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độ (30; 40) </a:t>
            </a:r>
            <a:r>
              <a:rPr lang="vi-VN" sz="60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 vòi có thể phun xa </a:t>
            </a:r>
            <a:r>
              <a:rPr lang="vi-VN" sz="60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tối đa 50 m</a:t>
            </a:r>
            <a:r>
              <a:rPr lang="vi-VN" sz="60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chemeClr val="bg1"/>
              </a:solidFill>
              <a:effectLst/>
              <a:latin typeface="A3.IBMPlexSansCondBold-San" panose="020B0806050203000203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179F6E2-133C-838A-081C-E9E7DAA084B8}"/>
              </a:ext>
            </a:extLst>
          </p:cNvPr>
          <p:cNvSpPr/>
          <p:nvPr/>
        </p:nvSpPr>
        <p:spPr>
          <a:xfrm>
            <a:off x="12345987" y="3691085"/>
            <a:ext cx="11855017" cy="8587996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?Làm thế nào để </a:t>
            </a:r>
            <a:r>
              <a:rPr lang="vi-VN" sz="66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viết phương trình</a:t>
            </a:r>
            <a:r>
              <a:rPr lang="vi-VN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biểu diễn tập hợp các điểm xa nhất mà vòi này có thể phun tới?</a:t>
            </a:r>
            <a:endParaRPr lang="en-US" sz="6600" dirty="0">
              <a:solidFill>
                <a:schemeClr val="bg1"/>
              </a:solidFill>
              <a:effectLst/>
              <a:latin typeface="A3.IBMPlexSansCondBold-San" panose="020B0806050203000203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48AA071-BB92-56D7-B1CC-B49FE08E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3" y="3725132"/>
            <a:ext cx="12661485" cy="9990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60C95DF-8A35-95E5-F193-41B265886169}"/>
              </a:ext>
            </a:extLst>
          </p:cNvPr>
          <p:cNvSpPr txBox="1"/>
          <p:nvPr/>
        </p:nvSpPr>
        <p:spPr>
          <a:xfrm>
            <a:off x="5457217" y="6541373"/>
            <a:ext cx="12859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44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(30; 40) </a:t>
            </a:r>
            <a:endParaRPr lang="en-GB" dirty="0"/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A330D75-EDC2-787A-90AE-6142DF2685BD}"/>
              </a:ext>
            </a:extLst>
          </p:cNvPr>
          <p:cNvCxnSpPr/>
          <p:nvPr/>
        </p:nvCxnSpPr>
        <p:spPr>
          <a:xfrm>
            <a:off x="6326187" y="7772400"/>
            <a:ext cx="5181600" cy="2667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C80AA31-BFE9-BB3C-F760-83EE05E2DD74}"/>
              </a:ext>
            </a:extLst>
          </p:cNvPr>
          <p:cNvSpPr txBox="1"/>
          <p:nvPr/>
        </p:nvSpPr>
        <p:spPr>
          <a:xfrm>
            <a:off x="8383587" y="8179672"/>
            <a:ext cx="12859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50 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17C64F5-3B98-CC90-D06C-CD89B41652A5}"/>
                  </a:ext>
                </a:extLst>
              </p:cNvPr>
              <p:cNvSpPr txBox="1"/>
              <p:nvPr/>
            </p:nvSpPr>
            <p:spPr>
              <a:xfrm>
                <a:off x="1068387" y="10439400"/>
                <a:ext cx="10058400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d>
                        </m:e>
                        <m:sup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5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</m:oMath>
                  </m:oMathPara>
                </a14:m>
                <a:endParaRPr lang="en-GB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17C64F5-3B98-CC90-D06C-CD89B4165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7" y="10439400"/>
                <a:ext cx="10058400" cy="942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9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4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c tưới phun mưa cánh bướm tầm phun rộng, tưới xoay 360 (online-video-cutter.com) (1)">
            <a:hlinkClick r:id="" action="ppaction://media"/>
            <a:extLst>
              <a:ext uri="{FF2B5EF4-FFF2-40B4-BE49-F238E27FC236}">
                <a16:creationId xmlns:a16="http://schemas.microsoft.com/office/drawing/2014/main" id="{6F457281-A064-3654-94CE-951A4CE1BB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37289"/>
            <a:ext cx="24387174" cy="1367871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39C06E1-4D03-08CD-CD22-9EB544F82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37289"/>
            <a:ext cx="3886200" cy="37501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47AD88-BF5D-D8A7-6229-EDC841E33127}"/>
              </a:ext>
            </a:extLst>
          </p:cNvPr>
          <p:cNvSpPr/>
          <p:nvPr/>
        </p:nvSpPr>
        <p:spPr>
          <a:xfrm>
            <a:off x="-1" y="-24976"/>
            <a:ext cx="24387173" cy="3812372"/>
          </a:xfrm>
          <a:prstGeom prst="roundRect">
            <a:avLst/>
          </a:prstGeom>
          <a:solidFill>
            <a:srgbClr val="F9AD6F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60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 nông trại tưới nước theo phương pháp vòi phun xoay vòng trung tâm. Cho biết tâm một vòi phun được đặt tại </a:t>
            </a:r>
            <a:r>
              <a:rPr lang="vi-VN" sz="6000" dirty="0" err="1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toạ</a:t>
            </a:r>
            <a:r>
              <a:rPr lang="vi-VN" sz="60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độ (30; 40) </a:t>
            </a:r>
            <a:r>
              <a:rPr lang="vi-VN" sz="60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 vòi có thể phun xa </a:t>
            </a:r>
            <a:r>
              <a:rPr lang="vi-VN" sz="60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tối đa 50 m</a:t>
            </a:r>
            <a:r>
              <a:rPr lang="vi-VN" sz="60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chemeClr val="bg1"/>
              </a:solidFill>
              <a:effectLst/>
              <a:latin typeface="A3.IBMPlexSansCondBold-San" panose="020B0806050203000203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ECB96CA7-3210-D3FF-8EE4-4DF727197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6" y="3812372"/>
            <a:ext cx="17944709" cy="986633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179F6E2-133C-838A-081C-E9E7DAA084B8}"/>
              </a:ext>
            </a:extLst>
          </p:cNvPr>
          <p:cNvSpPr/>
          <p:nvPr/>
        </p:nvSpPr>
        <p:spPr>
          <a:xfrm>
            <a:off x="1592517" y="4142362"/>
            <a:ext cx="7924800" cy="6130894"/>
          </a:xfrm>
          <a:prstGeom prst="wedgeEllipseCallout">
            <a:avLst/>
          </a:prstGeom>
          <a:solidFill>
            <a:srgbClr val="0000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Vòi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phun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xoay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peech Bubble: Oval 9">
            <a:extLst>
              <a:ext uri="{FF2B5EF4-FFF2-40B4-BE49-F238E27FC236}">
                <a16:creationId xmlns:a16="http://schemas.microsoft.com/office/drawing/2014/main" id="{57F50E15-3951-E95D-93E4-1BA706F26F54}"/>
              </a:ext>
            </a:extLst>
          </p:cNvPr>
          <p:cNvSpPr/>
          <p:nvPr/>
        </p:nvSpPr>
        <p:spPr>
          <a:xfrm>
            <a:off x="9560234" y="3146569"/>
            <a:ext cx="7924800" cy="6130894"/>
          </a:xfrm>
          <a:prstGeom prst="wedgeEllipseCallout">
            <a:avLst/>
          </a:prstGeom>
          <a:solidFill>
            <a:srgbClr val="0000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6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8FDCFAB-265D-D3AC-45E6-66AE54DB1C45}"/>
              </a:ext>
            </a:extLst>
          </p:cNvPr>
          <p:cNvCxnSpPr/>
          <p:nvPr/>
        </p:nvCxnSpPr>
        <p:spPr>
          <a:xfrm flipV="1">
            <a:off x="12880179" y="2438400"/>
            <a:ext cx="3123407" cy="28956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13953B47-0895-57A6-227B-FC2B5A1212D6}"/>
              </a:ext>
            </a:extLst>
          </p:cNvPr>
          <p:cNvCxnSpPr>
            <a:cxnSpLocks/>
          </p:cNvCxnSpPr>
          <p:nvPr/>
        </p:nvCxnSpPr>
        <p:spPr>
          <a:xfrm flipH="1" flipV="1">
            <a:off x="4040187" y="3146569"/>
            <a:ext cx="7358544" cy="367321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ABA18CF4-8C8D-F6E4-8E0E-A7EA8AACE101}"/>
              </a:ext>
            </a:extLst>
          </p:cNvPr>
          <p:cNvSpPr/>
          <p:nvPr/>
        </p:nvSpPr>
        <p:spPr>
          <a:xfrm>
            <a:off x="2402679" y="533400"/>
            <a:ext cx="20955000" cy="11075798"/>
          </a:xfrm>
          <a:prstGeom prst="wedgeEllipseCallout">
            <a:avLst/>
          </a:prstGeom>
          <a:solidFill>
            <a:srgbClr val="0000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9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?Làm thế nào để </a:t>
            </a:r>
            <a:r>
              <a:rPr lang="vi-VN" sz="9600" dirty="0">
                <a:solidFill>
                  <a:srgbClr val="92D050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viết phương trình</a:t>
            </a:r>
            <a:r>
              <a:rPr lang="vi-VN" sz="9600" dirty="0">
                <a:solidFill>
                  <a:schemeClr val="bg1"/>
                </a:solidFill>
                <a:effectLst/>
                <a:latin typeface="A3.IBMPlexSansCondBold-San" panose="020B080605020300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biểu diễn tập hợp các điểm xa nhất mà vòi này có thể phun tới?</a:t>
            </a:r>
            <a:endParaRPr lang="en-US" sz="9600" dirty="0">
              <a:solidFill>
                <a:schemeClr val="bg1"/>
              </a:solidFill>
              <a:effectLst/>
              <a:latin typeface="A3.IBMPlexSansCondBold-San" panose="020B0806050203000203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28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4012327-F670-7243-BB2C-EF2CBD172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1787" y="4191000"/>
            <a:ext cx="4108661" cy="391180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545D58B-237E-0FFC-462D-C522F6482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0448" y="8305800"/>
            <a:ext cx="4889751" cy="41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53">
            <a:extLst>
              <a:ext uri="{FF2B5EF4-FFF2-40B4-BE49-F238E27FC236}">
                <a16:creationId xmlns:a16="http://schemas.microsoft.com/office/drawing/2014/main" id="{50A5CC24-831A-8FDA-68DB-F85A63CB0D88}"/>
              </a:ext>
            </a:extLst>
          </p:cNvPr>
          <p:cNvSpPr/>
          <p:nvPr/>
        </p:nvSpPr>
        <p:spPr>
          <a:xfrm>
            <a:off x="74444" y="12196968"/>
            <a:ext cx="24312731" cy="1437968"/>
          </a:xfrm>
          <a:prstGeom prst="roundRect">
            <a:avLst>
              <a:gd name="adj" fmla="val 45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1C018-E824-C307-2FC7-2C1C88C8C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78" y="3403616"/>
            <a:ext cx="800554" cy="817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6DDFB-7D29-9041-25B9-772C33786824}"/>
              </a:ext>
            </a:extLst>
          </p:cNvPr>
          <p:cNvSpPr txBox="1"/>
          <p:nvPr/>
        </p:nvSpPr>
        <p:spPr>
          <a:xfrm>
            <a:off x="2720494" y="3015519"/>
            <a:ext cx="11425173" cy="293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6600" b="1" dirty="0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endParaRPr lang="en-US" sz="6600" b="1" dirty="0">
              <a:effectLst/>
              <a:latin typeface="A3.EncodeSansCondensedRegular-S" panose="00000506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628FF9-C4E1-CBB4-C7E0-386CD5A695AB}"/>
                  </a:ext>
                </a:extLst>
              </p:cNvPr>
              <p:cNvSpPr txBox="1"/>
              <p:nvPr/>
            </p:nvSpPr>
            <p:spPr>
              <a:xfrm>
                <a:off x="536575" y="12444925"/>
                <a:ext cx="2385060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Phương </a:t>
                </a:r>
                <a:r>
                  <a:rPr lang="en-US" sz="5400" b="1" dirty="0" err="1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trình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54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vi-VN" sz="5400" b="1" smtClean="0">
                        <a:solidFill>
                          <a:srgbClr val="0000CC"/>
                        </a:solidFill>
                        <a:latin typeface="A3.EncodeSansCondensedRegular-S" panose="00000506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vi-VN" sz="5400" b="1" smtClean="0">
                        <a:solidFill>
                          <a:srgbClr val="0000CC"/>
                        </a:solidFill>
                        <a:latin typeface="A3.EncodeSansCondensedRegular-S" panose="00000506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vi-VN" sz="5400" b="1" baseline="30000" smtClean="0">
                        <a:solidFill>
                          <a:srgbClr val="0000CC"/>
                        </a:solidFill>
                        <a:latin typeface="A3.EncodeSansCondensedRegular-S" panose="00000506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là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phương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trình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đường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tròn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tâm</a:t>
                </a:r>
                <a:r>
                  <a:rPr lang="en-US" sz="5400" b="1" dirty="0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I(</a:t>
                </a:r>
                <a:r>
                  <a:rPr lang="en-US" sz="5400" b="1" dirty="0" err="1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a;b</a:t>
                </a:r>
                <a:r>
                  <a:rPr lang="en-US" sz="5400" b="1" dirty="0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)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và</a:t>
                </a:r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bán</a:t>
                </a:r>
                <a:r>
                  <a:rPr lang="en-US" sz="5400" b="1" dirty="0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kính</a:t>
                </a:r>
                <a:r>
                  <a:rPr lang="en-US" sz="5400" b="1" dirty="0">
                    <a:solidFill>
                      <a:srgbClr val="0000CC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R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628FF9-C4E1-CBB4-C7E0-386CD5A69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5" y="12444925"/>
                <a:ext cx="23850600" cy="942053"/>
              </a:xfrm>
              <a:prstGeom prst="rect">
                <a:avLst/>
              </a:prstGeom>
              <a:blipFill>
                <a:blip r:embed="rId6"/>
                <a:stretch>
                  <a:fillRect l="-1354" t="-16774" b="-3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4D6A67-C788-5791-7A7F-DF3104E6EDAB}"/>
                  </a:ext>
                </a:extLst>
              </p:cNvPr>
              <p:cNvSpPr txBox="1"/>
              <p:nvPr/>
            </p:nvSpPr>
            <p:spPr>
              <a:xfrm>
                <a:off x="1390666" y="1855902"/>
                <a:ext cx="21605842" cy="911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54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</a:t>
                </a:r>
                <a:r>
                  <a:rPr lang="vi-VN" sz="5400" b="1" dirty="0" err="1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54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dirty="0" err="1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Oxy</a:t>
                </a:r>
                <a:r>
                  <a:rPr lang="vi-VN" sz="54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cho đường tròn (C) tâm I(a; b), bán kính R</a:t>
                </a:r>
                <a:r>
                  <a:rPr lang="en-US" sz="5400" b="1" dirty="0">
                    <a:solidFill>
                      <a:srgbClr val="0000CC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b="1" dirty="0" err="1">
                    <a:solidFill>
                      <a:srgbClr val="0000CC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54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M(x; y) </a:t>
                </a:r>
                <a14:m>
                  <m:oMath xmlns:m="http://schemas.openxmlformats.org/officeDocument/2006/math">
                    <m:r>
                      <a:rPr lang="vi-VN" sz="5400" b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vi-VN" sz="54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(C)</a:t>
                </a:r>
                <a:endParaRPr lang="en-US" sz="5400" b="1" dirty="0">
                  <a:solidFill>
                    <a:srgbClr val="0000CC"/>
                  </a:solidFill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4D6A67-C788-5791-7A7F-DF3104E6E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66" y="1855902"/>
                <a:ext cx="21605842" cy="911660"/>
              </a:xfrm>
              <a:prstGeom prst="rect">
                <a:avLst/>
              </a:prstGeom>
              <a:blipFill>
                <a:blip r:embed="rId7"/>
                <a:stretch>
                  <a:fillRect l="-1495" t="-20667" r="-818" b="-3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C917938B-E02F-A56C-5363-9F46C46860A4}"/>
              </a:ext>
            </a:extLst>
          </p:cNvPr>
          <p:cNvSpPr/>
          <p:nvPr/>
        </p:nvSpPr>
        <p:spPr>
          <a:xfrm>
            <a:off x="763586" y="4038600"/>
            <a:ext cx="22281221" cy="1437968"/>
          </a:xfrm>
          <a:prstGeom prst="roundRect">
            <a:avLst>
              <a:gd name="adj" fmla="val 45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CEF9BAA2-67F6-1685-CFB6-A40A0C4469B1}"/>
                  </a:ext>
                </a:extLst>
              </p:cNvPr>
              <p:cNvSpPr txBox="1"/>
              <p:nvPr/>
            </p:nvSpPr>
            <p:spPr>
              <a:xfrm>
                <a:off x="2420347" y="6523968"/>
                <a:ext cx="13783291" cy="3344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 algn="just">
                  <a:buAutoNum type="arabicPeriod"/>
                </a:pPr>
                <a:r>
                  <a:rPr lang="en-US" sz="6600" b="1" dirty="0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𝑰𝑴</m:t>
                        </m:r>
                      </m:e>
                    </m:acc>
                    <m:r>
                      <a:rPr lang="en-US" sz="6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𝑰𝑴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6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6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6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𝑰𝑴</m:t>
                            </m:r>
                          </m:e>
                        </m:acc>
                      </m:e>
                    </m:d>
                    <m:r>
                      <a:rPr lang="en-US" sz="6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6600" b="1" dirty="0">
                  <a:latin typeface="A3.EncodeSansCondensedRegular-S" panose="00000506000000000000" pitchFamily="2" charset="0"/>
                  <a:cs typeface="Times New Roman" panose="02020603050405020304" pitchFamily="18" charset="0"/>
                </a:endParaRPr>
              </a:p>
              <a:p>
                <a:pPr marL="742950" indent="-742950" algn="just">
                  <a:buAutoNum type="arabicPeriod"/>
                </a:pPr>
                <a:r>
                  <a:rPr lang="en-US" sz="6600" b="1" dirty="0" err="1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6600" b="1" dirty="0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6600" b="1" dirty="0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6600" b="1" dirty="0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IM </a:t>
                </a:r>
                <a:r>
                  <a:rPr lang="en-US" sz="6600" b="1" dirty="0" err="1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6600" b="1" dirty="0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6600" b="1" dirty="0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600" b="1" dirty="0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R</a:t>
                </a:r>
              </a:p>
              <a:p>
                <a:pPr marL="742950" indent="-742950" algn="just">
                  <a:buAutoNum type="arabicPeriod"/>
                </a:pPr>
                <a:r>
                  <a:rPr lang="en-US" sz="6600" b="1" dirty="0" err="1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600" b="1" dirty="0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IM = R?</a:t>
                </a:r>
                <a:endParaRPr lang="en-US" sz="6600" b="1" dirty="0"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CEF9BAA2-67F6-1685-CFB6-A40A0C446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47" y="6523968"/>
                <a:ext cx="13783291" cy="3344057"/>
              </a:xfrm>
              <a:prstGeom prst="rect">
                <a:avLst/>
              </a:prstGeom>
              <a:blipFill>
                <a:blip r:embed="rId8"/>
                <a:stretch>
                  <a:fillRect l="-3140" t="-4372" b="-13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>
            <a:extLst>
              <a:ext uri="{FF2B5EF4-FFF2-40B4-BE49-F238E27FC236}">
                <a16:creationId xmlns:a16="http://schemas.microsoft.com/office/drawing/2014/main" id="{8D451DFE-0B40-2E52-D46F-B22A3A70B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88454" y="2845882"/>
            <a:ext cx="9691458" cy="92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9" grpId="0"/>
      <p:bldP spid="16" grpId="0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56B98DE-20C4-4E59-9FC8-9AD616D9C76A}"/>
              </a:ext>
            </a:extLst>
          </p:cNvPr>
          <p:cNvGrpSpPr/>
          <p:nvPr/>
        </p:nvGrpSpPr>
        <p:grpSpPr>
          <a:xfrm>
            <a:off x="899937" y="3733800"/>
            <a:ext cx="23180850" cy="303378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Rounded Rectangle 133">
              <a:extLst>
                <a:ext uri="{FF2B5EF4-FFF2-40B4-BE49-F238E27FC236}">
                  <a16:creationId xmlns:a16="http://schemas.microsoft.com/office/drawing/2014/main" id="{4810D1BA-0164-EC59-5B3E-A533BDEED3B0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BE09DF-3C71-414F-AAAA-E56E4FFBCE5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29" name="Isosceles Triangle 44">
                <a:extLst>
                  <a:ext uri="{FF2B5EF4-FFF2-40B4-BE49-F238E27FC236}">
                    <a16:creationId xmlns:a16="http://schemas.microsoft.com/office/drawing/2014/main" id="{21D5636E-64EB-4FAF-9D6E-880E39253B66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Pentagon 136">
                <a:extLst>
                  <a:ext uri="{FF2B5EF4-FFF2-40B4-BE49-F238E27FC236}">
                    <a16:creationId xmlns:a16="http://schemas.microsoft.com/office/drawing/2014/main" id="{E906CD0C-DE6C-9269-F21D-D0617C6EC28A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25291A8-D260-429D-B888-D7665E0C21CF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34" name="Freeform 140">
                  <a:extLst>
                    <a:ext uri="{FF2B5EF4-FFF2-40B4-BE49-F238E27FC236}">
                      <a16:creationId xmlns:a16="http://schemas.microsoft.com/office/drawing/2014/main" id="{81C1BCE7-C6C0-50B6-9EFE-EC43A0C513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5" name="Freeform 141">
                  <a:extLst>
                    <a:ext uri="{FF2B5EF4-FFF2-40B4-BE49-F238E27FC236}">
                      <a16:creationId xmlns:a16="http://schemas.microsoft.com/office/drawing/2014/main" id="{6F2D8A22-6202-1CDE-6983-6CA6FB0527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Freeform 142">
                  <a:extLst>
                    <a:ext uri="{FF2B5EF4-FFF2-40B4-BE49-F238E27FC236}">
                      <a16:creationId xmlns:a16="http://schemas.microsoft.com/office/drawing/2014/main" id="{8B859BFD-D877-5277-8B4C-EE2CA1AEA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3635D0C-92E7-2C89-EA6D-87550E0A6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18706B-0689-1C09-911C-61B92D289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EEDE81B-7E03-0E68-90A7-409CED4EA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9659129-934F-D5CA-852E-ADACFCF0D9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2" name="Chevron 138">
                <a:extLst>
                  <a:ext uri="{FF2B5EF4-FFF2-40B4-BE49-F238E27FC236}">
                    <a16:creationId xmlns:a16="http://schemas.microsoft.com/office/drawing/2014/main" id="{BC3F9F3D-4C34-C7D7-5175-5464C5E7B382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A48D40CD-6868-A941-4FED-26ECAD88E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7078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</p:grpSp>
      <p:pic>
        <p:nvPicPr>
          <p:cNvPr id="1039" name="Picture 15">
            <a:extLst>
              <a:ext uri="{FF2B5EF4-FFF2-40B4-BE49-F238E27FC236}">
                <a16:creationId xmlns:a16="http://schemas.microsoft.com/office/drawing/2014/main" id="{8F3DB29E-E2A6-A3E1-FFF9-2491FCB7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216AE9F-B05F-5DD5-D147-B8C7F79C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07A821B1-7600-5FB2-6DD6-4ABE936C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37CC9F-2EC3-DFC0-E125-4D831DBC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0B8D08C-E401-2414-A9A2-2D8E4DE6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8965129-F2E8-3933-A7C1-8F73F948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4E0B700-09CF-E42D-C39A-D5D7B43B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2196CCA-AAE1-2D8E-EACA-F9EA5460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2D4EECD-9E84-5D6F-6C8D-7EE87925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C53B98-88B9-6364-455B-58C70BBD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BBA78FA-A6F3-B878-395E-B97040B7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286281-4D53-853B-B016-1C892C46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5983C32-C6F1-D8FF-7266-A168C06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5C89E1-B6AA-2852-017B-D0FE274C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0E63A79C-BCFE-1581-9CDA-0E9B2D16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4283D05E-AB1B-6A3D-F615-4034C0AA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FA409D8-F1ED-57B3-AF96-9883D65A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76E93CB7-094D-F14C-ED34-EB960B50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E31BAB36-6EAC-6063-2C45-534EC01A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8322EB75-9DCE-CFAC-8FC5-115710C5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C4EFDD0-8F9F-444D-820B-1672E244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3107AB04-2D1B-8E06-7A51-27B4F2AC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86A58A88-CE9C-A2C6-14DD-C8CD41FA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7C2C4E80-57D0-422A-8330-FE721AA4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60A85F15-4393-CD87-5ACE-69D950BF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1D56F6EE-16EF-8158-673D-4026036E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3ACFEF6-E5B7-5B29-7FDE-4F3AAD0A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AA47C63C-024F-6580-24BE-BCF26E5E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73C0773-0A8A-81D3-4CE4-B149ED84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0C197165-A431-3306-A977-97E4E003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3A95FD-0DB4-677F-DF97-B00F5E28807C}"/>
              </a:ext>
            </a:extLst>
          </p:cNvPr>
          <p:cNvSpPr/>
          <p:nvPr/>
        </p:nvSpPr>
        <p:spPr>
          <a:xfrm>
            <a:off x="4253309" y="4242182"/>
            <a:ext cx="1861465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800" b="1" dirty="0" err="1"/>
              <a:t>Đường</a:t>
            </a:r>
            <a:r>
              <a:rPr lang="en-US" sz="4800" b="1" dirty="0"/>
              <a:t> </a:t>
            </a:r>
            <a:r>
              <a:rPr lang="en-US" sz="4800" b="1" dirty="0" err="1"/>
              <a:t>tròn</a:t>
            </a:r>
            <a:r>
              <a:rPr lang="en-US" sz="4800" b="1" dirty="0"/>
              <a:t> (C)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tâm</a:t>
            </a:r>
            <a:r>
              <a:rPr lang="en-US" sz="4800" b="1" dirty="0"/>
              <a:t> I(2;1), </a:t>
            </a:r>
            <a:r>
              <a:rPr lang="en-US" sz="4800" b="1" dirty="0" err="1"/>
              <a:t>bán</a:t>
            </a:r>
            <a:r>
              <a:rPr lang="en-US" sz="4800" b="1" dirty="0"/>
              <a:t> </a:t>
            </a:r>
            <a:r>
              <a:rPr lang="en-US" sz="4800" b="1" dirty="0" err="1"/>
              <a:t>kính</a:t>
            </a:r>
            <a:r>
              <a:rPr lang="en-US" sz="4800" b="1" dirty="0"/>
              <a:t> R = 2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phương</a:t>
            </a:r>
            <a:r>
              <a:rPr lang="en-US" sz="4800" b="1" dirty="0"/>
              <a:t> </a:t>
            </a:r>
            <a:r>
              <a:rPr lang="en-US" sz="4800" b="1" dirty="0" err="1"/>
              <a:t>trình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:</a:t>
            </a:r>
            <a:endParaRPr lang="vi-VN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E6E01C0-48E1-2A5D-9425-7A59C6AF3194}"/>
                  </a:ext>
                </a:extLst>
              </p:cNvPr>
              <p:cNvSpPr/>
              <p:nvPr/>
            </p:nvSpPr>
            <p:spPr>
              <a:xfrm>
                <a:off x="6176212" y="495300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E6E01C0-48E1-2A5D-9425-7A59C6AF3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2" y="4953000"/>
                <a:ext cx="6703175" cy="7847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E3AD439-0D3A-4C48-D926-F7CD38138D9C}"/>
                  </a:ext>
                </a:extLst>
              </p:cNvPr>
              <p:cNvSpPr/>
              <p:nvPr/>
            </p:nvSpPr>
            <p:spPr>
              <a:xfrm>
                <a:off x="15625012" y="4953000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E3AD439-0D3A-4C48-D926-F7CD38138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012" y="4953000"/>
                <a:ext cx="6703175" cy="7847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F1479B1-DD5B-2E62-7D82-DA037BB29141}"/>
                  </a:ext>
                </a:extLst>
              </p:cNvPr>
              <p:cNvSpPr/>
              <p:nvPr/>
            </p:nvSpPr>
            <p:spPr>
              <a:xfrm>
                <a:off x="6176212" y="5873682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F1479B1-DD5B-2E62-7D82-DA037BB29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2" y="5873682"/>
                <a:ext cx="6703175" cy="7847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DA1692A-881B-B461-8801-71E5E361D368}"/>
                  </a:ext>
                </a:extLst>
              </p:cNvPr>
              <p:cNvSpPr/>
              <p:nvPr/>
            </p:nvSpPr>
            <p:spPr>
              <a:xfrm>
                <a:off x="15625011" y="5873681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y</m:t>
                            </m:r>
                            <m:r>
                              <a:rPr lang="en-US" sz="4400" b="0" i="0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DA1692A-881B-B461-8801-71E5E361D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011" y="5873681"/>
                <a:ext cx="6703175" cy="7847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EC6B5CB-51D3-9B6B-B139-7B75A5970BE7}"/>
              </a:ext>
            </a:extLst>
          </p:cNvPr>
          <p:cNvGrpSpPr/>
          <p:nvPr/>
        </p:nvGrpSpPr>
        <p:grpSpPr>
          <a:xfrm>
            <a:off x="999493" y="6750395"/>
            <a:ext cx="23081293" cy="303378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Rounded Rectangle 133">
              <a:extLst>
                <a:ext uri="{FF2B5EF4-FFF2-40B4-BE49-F238E27FC236}">
                  <a16:creationId xmlns:a16="http://schemas.microsoft.com/office/drawing/2014/main" id="{0AC6DEA0-0CE3-B82E-3F3B-D44379D5E817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8668B1-5302-3752-A7EF-DEAED2227719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49" name="Isosceles Triangle 44">
                <a:extLst>
                  <a:ext uri="{FF2B5EF4-FFF2-40B4-BE49-F238E27FC236}">
                    <a16:creationId xmlns:a16="http://schemas.microsoft.com/office/drawing/2014/main" id="{AEAD6641-46BA-B534-F61E-88DCD6225F2A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Pentagon 136">
                <a:extLst>
                  <a:ext uri="{FF2B5EF4-FFF2-40B4-BE49-F238E27FC236}">
                    <a16:creationId xmlns:a16="http://schemas.microsoft.com/office/drawing/2014/main" id="{C72F060A-CC99-7C67-669A-1B682C5F93C2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26F2960-2066-7A8D-77AC-BBFD13478C37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54" name="Freeform 140">
                  <a:extLst>
                    <a:ext uri="{FF2B5EF4-FFF2-40B4-BE49-F238E27FC236}">
                      <a16:creationId xmlns:a16="http://schemas.microsoft.com/office/drawing/2014/main" id="{CF5317F6-00B8-7994-E04A-BE3D77F28C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5" name="Freeform 141">
                  <a:extLst>
                    <a:ext uri="{FF2B5EF4-FFF2-40B4-BE49-F238E27FC236}">
                      <a16:creationId xmlns:a16="http://schemas.microsoft.com/office/drawing/2014/main" id="{2968A577-FD2E-3F93-BE2F-D38B50CB66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142">
                  <a:extLst>
                    <a:ext uri="{FF2B5EF4-FFF2-40B4-BE49-F238E27FC236}">
                      <a16:creationId xmlns:a16="http://schemas.microsoft.com/office/drawing/2014/main" id="{DC3E8152-FDD0-0396-F772-765218582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D420F34-6686-AC53-E115-BEF1C4FCD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462BA01-4610-FEFB-4DA5-DED60A5E6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4E348B5-1A0B-E3B3-5ECD-95FFE3257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7DDCC05-5496-DAE1-3AE0-7432B6312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2" name="Chevron 138">
                <a:extLst>
                  <a:ext uri="{FF2B5EF4-FFF2-40B4-BE49-F238E27FC236}">
                    <a16:creationId xmlns:a16="http://schemas.microsoft.com/office/drawing/2014/main" id="{03880E8C-CDFF-1682-BBDD-DBC5767B7267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13">
                <a:extLst>
                  <a:ext uri="{FF2B5EF4-FFF2-40B4-BE49-F238E27FC236}">
                    <a16:creationId xmlns:a16="http://schemas.microsoft.com/office/drawing/2014/main" id="{47AD7E2B-DAE6-979D-1BE1-0E5266819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8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9AFFDE-28C5-854B-A271-F2AFADABE889}"/>
              </a:ext>
            </a:extLst>
          </p:cNvPr>
          <p:cNvGrpSpPr/>
          <p:nvPr/>
        </p:nvGrpSpPr>
        <p:grpSpPr>
          <a:xfrm>
            <a:off x="1117926" y="9906205"/>
            <a:ext cx="22962859" cy="339953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3" name="Rounded Rectangle 133">
              <a:extLst>
                <a:ext uri="{FF2B5EF4-FFF2-40B4-BE49-F238E27FC236}">
                  <a16:creationId xmlns:a16="http://schemas.microsoft.com/office/drawing/2014/main" id="{8E631453-4838-F093-ADBB-4AC3AB3ECAEC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B384CD65-6160-BA24-939F-A360CC583258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1040" name="Isosceles Triangle 44">
                <a:extLst>
                  <a:ext uri="{FF2B5EF4-FFF2-40B4-BE49-F238E27FC236}">
                    <a16:creationId xmlns:a16="http://schemas.microsoft.com/office/drawing/2014/main" id="{9AB72BD6-32A5-5C99-7F22-D1B08B719F95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Pentagon 136">
                <a:extLst>
                  <a:ext uri="{FF2B5EF4-FFF2-40B4-BE49-F238E27FC236}">
                    <a16:creationId xmlns:a16="http://schemas.microsoft.com/office/drawing/2014/main" id="{4BCC3601-0B30-B78E-8969-2DDEA75CF739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42" name="Group 1041">
                <a:extLst>
                  <a:ext uri="{FF2B5EF4-FFF2-40B4-BE49-F238E27FC236}">
                    <a16:creationId xmlns:a16="http://schemas.microsoft.com/office/drawing/2014/main" id="{B9233E77-10AA-CC54-B4F2-E3CD15004A99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1045" name="Freeform 140">
                  <a:extLst>
                    <a:ext uri="{FF2B5EF4-FFF2-40B4-BE49-F238E27FC236}">
                      <a16:creationId xmlns:a16="http://schemas.microsoft.com/office/drawing/2014/main" id="{19FC061A-F797-BD03-EC84-E0C81F2649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6" name="Freeform 141">
                  <a:extLst>
                    <a:ext uri="{FF2B5EF4-FFF2-40B4-BE49-F238E27FC236}">
                      <a16:creationId xmlns:a16="http://schemas.microsoft.com/office/drawing/2014/main" id="{BC3740CF-AF33-CA34-34E8-32FDB74D09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7" name="Freeform 142">
                  <a:extLst>
                    <a:ext uri="{FF2B5EF4-FFF2-40B4-BE49-F238E27FC236}">
                      <a16:creationId xmlns:a16="http://schemas.microsoft.com/office/drawing/2014/main" id="{5F22F708-04B3-D345-0F5A-394DC9240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8" name="Rectangle 1047">
                  <a:extLst>
                    <a:ext uri="{FF2B5EF4-FFF2-40B4-BE49-F238E27FC236}">
                      <a16:creationId xmlns:a16="http://schemas.microsoft.com/office/drawing/2014/main" id="{B2C9D91A-598A-2701-49A2-F6A8207A9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9" name="Rectangle 1048">
                  <a:extLst>
                    <a:ext uri="{FF2B5EF4-FFF2-40B4-BE49-F238E27FC236}">
                      <a16:creationId xmlns:a16="http://schemas.microsoft.com/office/drawing/2014/main" id="{8748C0DD-7BA9-67EE-29C7-B94941E6E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0" name="Rectangle 1049">
                  <a:extLst>
                    <a:ext uri="{FF2B5EF4-FFF2-40B4-BE49-F238E27FC236}">
                      <a16:creationId xmlns:a16="http://schemas.microsoft.com/office/drawing/2014/main" id="{C1CF054E-3B92-5F04-4C99-28C552022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1" name="Rectangle 1050">
                  <a:extLst>
                    <a:ext uri="{FF2B5EF4-FFF2-40B4-BE49-F238E27FC236}">
                      <a16:creationId xmlns:a16="http://schemas.microsoft.com/office/drawing/2014/main" id="{C13CCB4F-8F00-A01B-72D7-94E69F262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043" name="Chevron 138">
                <a:extLst>
                  <a:ext uri="{FF2B5EF4-FFF2-40B4-BE49-F238E27FC236}">
                    <a16:creationId xmlns:a16="http://schemas.microsoft.com/office/drawing/2014/main" id="{FD07EC16-859E-DDB1-CA34-79624AD2C8AC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44" name="TextBox 13">
                <a:extLst>
                  <a:ext uri="{FF2B5EF4-FFF2-40B4-BE49-F238E27FC236}">
                    <a16:creationId xmlns:a16="http://schemas.microsoft.com/office/drawing/2014/main" id="{A936BF63-4A71-5A22-CCFA-658E3B4C90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75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7EF4809E-1536-ECD0-D7DA-4CF875A0893A}"/>
                  </a:ext>
                </a:extLst>
              </p:cNvPr>
              <p:cNvSpPr/>
              <p:nvPr/>
            </p:nvSpPr>
            <p:spPr>
              <a:xfrm>
                <a:off x="4008727" y="7113700"/>
                <a:ext cx="20123023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tròn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tọa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độ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tâm</a:t>
                </a:r>
                <a:r>
                  <a:rPr lang="en-US" sz="4800" b="1" dirty="0"/>
                  <a:t> I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bán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kính</a:t>
                </a:r>
                <a:r>
                  <a:rPr lang="en-US" sz="4800" b="1" dirty="0"/>
                  <a:t> R: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7EF4809E-1536-ECD0-D7DA-4CF875A08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27" y="7113700"/>
                <a:ext cx="20123023" cy="847733"/>
              </a:xfrm>
              <a:prstGeom prst="rect">
                <a:avLst/>
              </a:prstGeom>
              <a:blipFill>
                <a:blip r:embed="rId23"/>
                <a:stretch>
                  <a:fillRect l="-1394" t="-13669" r="-636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D6DDDC04-6666-DF7B-5230-660B0D74318E}"/>
                  </a:ext>
                </a:extLst>
              </p:cNvPr>
              <p:cNvSpPr/>
              <p:nvPr/>
            </p:nvSpPr>
            <p:spPr>
              <a:xfrm>
                <a:off x="4684545" y="8054433"/>
                <a:ext cx="67031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1;0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=9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D6DDDC04-6666-DF7B-5230-660B0D74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45" y="8054433"/>
                <a:ext cx="6703175" cy="78476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B17AE52-1867-878F-D841-C3AD31E3117A}"/>
                  </a:ext>
                </a:extLst>
              </p:cNvPr>
              <p:cNvSpPr/>
              <p:nvPr/>
            </p:nvSpPr>
            <p:spPr>
              <a:xfrm>
                <a:off x="14863012" y="8017579"/>
                <a:ext cx="6703175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−2;3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B17AE52-1867-878F-D841-C3AD31E31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012" y="8017579"/>
                <a:ext cx="6703175" cy="84907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" name="Rectangle 1085">
                <a:extLst>
                  <a:ext uri="{FF2B5EF4-FFF2-40B4-BE49-F238E27FC236}">
                    <a16:creationId xmlns:a16="http://schemas.microsoft.com/office/drawing/2014/main" id="{703A9E45-38DE-E6AE-7B45-8E7015CFBCF9}"/>
                  </a:ext>
                </a:extLst>
              </p:cNvPr>
              <p:cNvSpPr/>
              <p:nvPr/>
            </p:nvSpPr>
            <p:spPr>
              <a:xfrm>
                <a:off x="4878387" y="8902159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−1;0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=3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6" name="Rectangle 1085">
                <a:extLst>
                  <a:ext uri="{FF2B5EF4-FFF2-40B4-BE49-F238E27FC236}">
                    <a16:creationId xmlns:a16="http://schemas.microsoft.com/office/drawing/2014/main" id="{703A9E45-38DE-E6AE-7B45-8E7015CFB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8902159"/>
                <a:ext cx="6703175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2569BBFA-70C1-B800-683D-AEF14835C8CA}"/>
                  </a:ext>
                </a:extLst>
              </p:cNvPr>
              <p:cNvSpPr/>
              <p:nvPr/>
            </p:nvSpPr>
            <p:spPr>
              <a:xfrm>
                <a:off x="14329612" y="8902159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1;0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=3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2569BBFA-70C1-B800-683D-AEF14835C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9612" y="8902159"/>
                <a:ext cx="6703175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0" name="Rectangle 1119">
                <a:extLst>
                  <a:ext uri="{FF2B5EF4-FFF2-40B4-BE49-F238E27FC236}">
                    <a16:creationId xmlns:a16="http://schemas.microsoft.com/office/drawing/2014/main" id="{B4CA5DA9-0624-7B14-D519-BCC594930174}"/>
                  </a:ext>
                </a:extLst>
              </p:cNvPr>
              <p:cNvSpPr/>
              <p:nvPr/>
            </p:nvSpPr>
            <p:spPr>
              <a:xfrm>
                <a:off x="4082778" y="10301034"/>
                <a:ext cx="19182760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tròn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tọa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độ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tâm</a:t>
                </a:r>
                <a:r>
                  <a:rPr lang="en-US" sz="4800" b="1" dirty="0"/>
                  <a:t> I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bán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kính</a:t>
                </a:r>
                <a:r>
                  <a:rPr lang="en-US" sz="4800" b="1" dirty="0"/>
                  <a:t> R: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1120" name="Rectangle 1119">
                <a:extLst>
                  <a:ext uri="{FF2B5EF4-FFF2-40B4-BE49-F238E27FC236}">
                    <a16:creationId xmlns:a16="http://schemas.microsoft.com/office/drawing/2014/main" id="{B4CA5DA9-0624-7B14-D519-BCC594930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778" y="10301034"/>
                <a:ext cx="19182760" cy="1586396"/>
              </a:xfrm>
              <a:prstGeom prst="rect">
                <a:avLst/>
              </a:prstGeom>
              <a:blipFill>
                <a:blip r:embed="rId28"/>
                <a:stretch>
                  <a:fillRect l="-1462" t="-7308" r="-14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1" name="Rectangle 1120">
                <a:extLst>
                  <a:ext uri="{FF2B5EF4-FFF2-40B4-BE49-F238E27FC236}">
                    <a16:creationId xmlns:a16="http://schemas.microsoft.com/office/drawing/2014/main" id="{67FF9130-47D0-964B-2D9B-191E2E3AA997}"/>
                  </a:ext>
                </a:extLst>
              </p:cNvPr>
              <p:cNvSpPr/>
              <p:nvPr/>
            </p:nvSpPr>
            <p:spPr>
              <a:xfrm>
                <a:off x="4878387" y="11682790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−2;3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=8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1" name="Rectangle 1120">
                <a:extLst>
                  <a:ext uri="{FF2B5EF4-FFF2-40B4-BE49-F238E27FC236}">
                    <a16:creationId xmlns:a16="http://schemas.microsoft.com/office/drawing/2014/main" id="{67FF9130-47D0-964B-2D9B-191E2E3AA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11682790"/>
                <a:ext cx="6703175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E35C5EE3-6DE0-B9C7-4CC5-30FDEAB5F3FB}"/>
                  </a:ext>
                </a:extLst>
              </p:cNvPr>
              <p:cNvSpPr/>
              <p:nvPr/>
            </p:nvSpPr>
            <p:spPr>
              <a:xfrm>
                <a:off x="14847626" y="11506200"/>
                <a:ext cx="6703175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−2;3</m:t>
                          </m:r>
                        </m:e>
                      </m:d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E35C5EE3-6DE0-B9C7-4CC5-30FDEAB5F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7626" y="11506200"/>
                <a:ext cx="6703175" cy="84907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8DC9C0C2-BD86-3CDB-26D2-9F7B9E844A9C}"/>
                  </a:ext>
                </a:extLst>
              </p:cNvPr>
              <p:cNvSpPr/>
              <p:nvPr/>
            </p:nvSpPr>
            <p:spPr>
              <a:xfrm>
                <a:off x="4878387" y="12461969"/>
                <a:ext cx="6703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2;−3</m:t>
                          </m:r>
                        </m:e>
                      </m:d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=8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8DC9C0C2-BD86-3CDB-26D2-9F7B9E844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12461969"/>
                <a:ext cx="6703175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4" name="Rectangle 1123">
                <a:extLst>
                  <a:ext uri="{FF2B5EF4-FFF2-40B4-BE49-F238E27FC236}">
                    <a16:creationId xmlns:a16="http://schemas.microsoft.com/office/drawing/2014/main" id="{B1C4839C-4D9D-5EBE-8A7B-1FE7B7F97C83}"/>
                  </a:ext>
                </a:extLst>
              </p:cNvPr>
              <p:cNvSpPr/>
              <p:nvPr/>
            </p:nvSpPr>
            <p:spPr>
              <a:xfrm>
                <a:off x="14863012" y="12357487"/>
                <a:ext cx="6703175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440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d>
                        <m:dPr>
                          <m:ctrlPr>
                            <a:rPr lang="en-US" sz="4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2;−3</m:t>
                          </m:r>
                        </m:e>
                      </m:d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a:rPr lang="en-US" sz="4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4" name="Rectangle 1123">
                <a:extLst>
                  <a:ext uri="{FF2B5EF4-FFF2-40B4-BE49-F238E27FC236}">
                    <a16:creationId xmlns:a16="http://schemas.microsoft.com/office/drawing/2014/main" id="{B1C4839C-4D9D-5EBE-8A7B-1FE7B7F97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012" y="12357487"/>
                <a:ext cx="6703175" cy="84907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5" name="Oval 1124">
            <a:extLst>
              <a:ext uri="{FF2B5EF4-FFF2-40B4-BE49-F238E27FC236}">
                <a16:creationId xmlns:a16="http://schemas.microsoft.com/office/drawing/2014/main" id="{60A67D3C-3616-0318-35DF-769B3BA1D4E9}"/>
              </a:ext>
            </a:extLst>
          </p:cNvPr>
          <p:cNvSpPr/>
          <p:nvPr/>
        </p:nvSpPr>
        <p:spPr>
          <a:xfrm>
            <a:off x="15625011" y="579120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Oval 1125">
            <a:extLst>
              <a:ext uri="{FF2B5EF4-FFF2-40B4-BE49-F238E27FC236}">
                <a16:creationId xmlns:a16="http://schemas.microsoft.com/office/drawing/2014/main" id="{06CE02AE-4E75-90FA-D1F8-4D2B098DB945}"/>
              </a:ext>
            </a:extLst>
          </p:cNvPr>
          <p:cNvSpPr/>
          <p:nvPr/>
        </p:nvSpPr>
        <p:spPr>
          <a:xfrm>
            <a:off x="6023811" y="883920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36401C6D-3DB6-AF87-EC71-386A27E1F0CF}"/>
              </a:ext>
            </a:extLst>
          </p:cNvPr>
          <p:cNvSpPr/>
          <p:nvPr/>
        </p:nvSpPr>
        <p:spPr>
          <a:xfrm>
            <a:off x="15669120" y="12378110"/>
            <a:ext cx="835776" cy="83577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8B61D19-A2E7-00A5-A2E6-834B67EF7F4D}"/>
                  </a:ext>
                </a:extLst>
              </p:cNvPr>
              <p:cNvSpPr txBox="1"/>
              <p:nvPr/>
            </p:nvSpPr>
            <p:spPr>
              <a:xfrm>
                <a:off x="10072521" y="2547781"/>
                <a:ext cx="6976226" cy="942053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54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5400" b="1" i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vi-VN" sz="5400" b="1" smtClean="0">
                        <a:solidFill>
                          <a:srgbClr val="0000CC"/>
                        </a:solidFill>
                        <a:latin typeface="A3.EncodeSansCondensedRegular-S" panose="00000506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vi-VN" sz="5400" b="1" smtClean="0">
                        <a:solidFill>
                          <a:srgbClr val="0000CC"/>
                        </a:solidFill>
                        <a:latin typeface="A3.EncodeSansCondensedRegular-S" panose="00000506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vi-VN" sz="5400" b="1" baseline="30000" smtClean="0">
                        <a:solidFill>
                          <a:srgbClr val="0000CC"/>
                        </a:solidFill>
                        <a:latin typeface="A3.EncodeSansCondensedRegular-S" panose="00000506000000000000" pitchFamily="2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A3.EncodeSansCondensedRegular-S" panose="00000506000000000000" pitchFamily="2" charset="0"/>
                    <a:cs typeface="Arial" panose="020B0604020202020204" pitchFamily="34" charset="0"/>
                  </a:rPr>
                  <a:t> </a:t>
                </a:r>
                <a:endParaRPr lang="en-GB" sz="48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8B61D19-A2E7-00A5-A2E6-834B67EF7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521" y="2547781"/>
                <a:ext cx="6976226" cy="942053"/>
              </a:xfrm>
              <a:prstGeom prst="rect">
                <a:avLst/>
              </a:prstGeom>
              <a:blipFill>
                <a:blip r:embed="rId33"/>
                <a:stretch>
                  <a:fillRect t="-15951" r="-2513" b="-30675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B030FE2B-C2A9-3482-E623-27CACB6B3BB4}"/>
              </a:ext>
            </a:extLst>
          </p:cNvPr>
          <p:cNvSpPr/>
          <p:nvPr/>
        </p:nvSpPr>
        <p:spPr>
          <a:xfrm>
            <a:off x="14863012" y="1687926"/>
            <a:ext cx="546361" cy="71266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1A35211C-8976-BDC6-0225-10A257CE87B6}"/>
              </a:ext>
            </a:extLst>
          </p:cNvPr>
          <p:cNvSpPr/>
          <p:nvPr/>
        </p:nvSpPr>
        <p:spPr>
          <a:xfrm>
            <a:off x="15616870" y="1687719"/>
            <a:ext cx="546361" cy="71266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44DA88F-7F0E-D04F-7B57-02D4C3EC639F}"/>
              </a:ext>
            </a:extLst>
          </p:cNvPr>
          <p:cNvSpPr/>
          <p:nvPr/>
        </p:nvSpPr>
        <p:spPr>
          <a:xfrm>
            <a:off x="20475775" y="1706773"/>
            <a:ext cx="546361" cy="71266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42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951E-6 1.66667E-6 L -0.13631 0.077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6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787E-6 1.66667E-6 L -0.0427 0.077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6995E-7 2.77778E-6 L -0.17953 0.072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7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43" grpId="0"/>
      <p:bldP spid="45" grpId="0"/>
      <p:bldP spid="1052" grpId="0"/>
      <p:bldP spid="1053" grpId="0"/>
      <p:bldP spid="1054" grpId="0"/>
      <p:bldP spid="1086" grpId="0"/>
      <p:bldP spid="1119" grpId="0"/>
      <p:bldP spid="1120" grpId="0"/>
      <p:bldP spid="1121" grpId="0"/>
      <p:bldP spid="1122" grpId="0"/>
      <p:bldP spid="1123" grpId="0"/>
      <p:bldP spid="1124" grpId="0"/>
      <p:bldP spid="1125" grpId="0" animBg="1"/>
      <p:bldP spid="1126" grpId="0" animBg="1"/>
      <p:bldP spid="1127" grpId="0" animBg="1"/>
      <p:bldP spid="5" grpId="0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6C615EA-B60B-A64A-AE64-EFA56C0E1D74}"/>
              </a:ext>
            </a:extLst>
          </p:cNvPr>
          <p:cNvSpPr txBox="1"/>
          <p:nvPr/>
        </p:nvSpPr>
        <p:spPr>
          <a:xfrm>
            <a:off x="1757395" y="2615744"/>
            <a:ext cx="2148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Trong mặt </a:t>
            </a:r>
            <a:r>
              <a:rPr lang="vi-VN" sz="6600" b="1" dirty="0" err="1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phẳng</a:t>
            </a:r>
            <a:r>
              <a:rPr lang="vi-VN" sz="6600" b="1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Oxy</a:t>
            </a:r>
            <a:r>
              <a:rPr lang="vi-VN" sz="6600" b="1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 cho đường tròn (C) tâm I(a; b), bán kính R</a:t>
            </a:r>
            <a:endParaRPr lang="en-GB" sz="60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8EDF897-59A7-4537-DA7F-87B16E86701E}"/>
              </a:ext>
            </a:extLst>
          </p:cNvPr>
          <p:cNvSpPr/>
          <p:nvPr/>
        </p:nvSpPr>
        <p:spPr>
          <a:xfrm>
            <a:off x="1723348" y="5515513"/>
            <a:ext cx="14706602" cy="7512273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92933D-F95E-740A-12C8-0637BB3C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87" y="7391400"/>
            <a:ext cx="800554" cy="817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A2264E54-8A44-1E7D-16B7-E52FDB7F175B}"/>
                  </a:ext>
                </a:extLst>
              </p:cNvPr>
              <p:cNvSpPr txBox="1"/>
              <p:nvPr/>
            </p:nvSpPr>
            <p:spPr>
              <a:xfrm>
                <a:off x="3852098" y="6846651"/>
                <a:ext cx="11425173" cy="3173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6600" b="1" dirty="0" err="1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6600" b="1" dirty="0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6600" b="1" dirty="0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6600" b="1" dirty="0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6600" b="1" dirty="0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600" b="1" dirty="0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tròn</a:t>
                </a:r>
                <a:endParaRPr lang="en-US" sz="6600" b="1" dirty="0"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600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6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66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6600" b="1">
                          <a:solidFill>
                            <a:srgbClr val="0000CC"/>
                          </a:solidFill>
                          <a:latin typeface="A3.EncodeSansCondensedRegular-S" panose="00000506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vi-VN" sz="6600" b="1">
                          <a:solidFill>
                            <a:srgbClr val="0000CC"/>
                          </a:solidFill>
                          <a:latin typeface="A3.EncodeSansCondensedRegular-S" panose="00000506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6600" b="1" baseline="30000">
                          <a:solidFill>
                            <a:srgbClr val="0000CC"/>
                          </a:solidFill>
                          <a:latin typeface="A3.EncodeSansCondensedRegular-S" panose="00000506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6600" b="1" dirty="0"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10">
                <a:extLst>
                  <a:ext uri="{FF2B5EF4-FFF2-40B4-BE49-F238E27FC236}">
                    <a16:creationId xmlns:a16="http://schemas.microsoft.com/office/drawing/2014/main" id="{A2264E54-8A44-1E7D-16B7-E52FDB7F1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98" y="6846651"/>
                <a:ext cx="11425173" cy="3173882"/>
              </a:xfrm>
              <a:prstGeom prst="rect">
                <a:avLst/>
              </a:prstGeom>
              <a:blipFill>
                <a:blip r:embed="rId4"/>
                <a:stretch>
                  <a:fillRect l="-3682" r="-6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8BBD10-C4A0-498C-4A9E-CF1C2CD62530}"/>
                  </a:ext>
                </a:extLst>
              </p:cNvPr>
              <p:cNvSpPr txBox="1"/>
              <p:nvPr/>
            </p:nvSpPr>
            <p:spPr>
              <a:xfrm>
                <a:off x="6407217" y="3723740"/>
                <a:ext cx="14706602" cy="1791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7200" b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7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7200" b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7200" b="1">
                          <a:solidFill>
                            <a:srgbClr val="0000CC"/>
                          </a:solidFill>
                          <a:latin typeface="A3.EncodeSansCondensedRegular-S" panose="00000506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vi-VN" sz="7200" b="1">
                          <a:solidFill>
                            <a:srgbClr val="0000CC"/>
                          </a:solidFill>
                          <a:latin typeface="A3.EncodeSansCondensedRegular-S" panose="00000506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7200" b="1" baseline="30000">
                          <a:solidFill>
                            <a:srgbClr val="0000CC"/>
                          </a:solidFill>
                          <a:latin typeface="A3.EncodeSansCondensedRegular-S" panose="00000506000000000000" pitchFamily="2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7200" b="1" dirty="0"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8BBD10-C4A0-498C-4A9E-CF1C2CD62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217" y="3723740"/>
                <a:ext cx="14706602" cy="1791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77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D2706958-E7C4-27EF-17FB-05DFFA1DE9CC}"/>
                  </a:ext>
                </a:extLst>
              </p:cNvPr>
              <p:cNvSpPr txBox="1"/>
              <p:nvPr/>
            </p:nvSpPr>
            <p:spPr>
              <a:xfrm>
                <a:off x="992187" y="2251753"/>
                <a:ext cx="22402800" cy="1148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6600" b="1" i="1" u="sng" dirty="0">
                    <a:solidFill>
                      <a:srgbClr val="FF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Nhận xét</a:t>
                </a:r>
                <a:r>
                  <a:rPr lang="vi-VN" sz="6600" b="1" i="1" dirty="0">
                    <a:solidFill>
                      <a:srgbClr val="FF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6600" b="1" i="1" dirty="0">
                    <a:solidFill>
                      <a:srgbClr val="FF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vi-VN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hương trình đường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66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6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66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= R</a:t>
                </a:r>
                <a:r>
                  <a:rPr lang="vi-VN" sz="6600" b="1" baseline="30000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6600" b="1" baseline="30000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thể được viết dưới dạng </a:t>
                </a:r>
                <a:endParaRPr lang="en-US" sz="6600" b="1" dirty="0"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66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6600" b="1" baseline="30000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66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+ y</a:t>
                </a:r>
                <a:r>
                  <a:rPr lang="vi-VN" sz="6600" b="1" baseline="30000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6600" b="1" dirty="0">
                    <a:solidFill>
                      <a:srgbClr val="0000CC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– 2ax – 2by + c = 0</a:t>
                </a:r>
                <a:endParaRPr lang="en-US" sz="6600" b="1" dirty="0">
                  <a:solidFill>
                    <a:srgbClr val="0000CC"/>
                  </a:solidFill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857250" marR="0" indent="-8572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 = a</a:t>
                </a:r>
                <a:r>
                  <a:rPr lang="vi-VN" sz="6600" b="1" baseline="30000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+ b</a:t>
                </a:r>
                <a:r>
                  <a:rPr lang="vi-VN" sz="6600" b="1" baseline="30000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– R</a:t>
                </a:r>
                <a:r>
                  <a:rPr lang="vi-VN" sz="6600" b="1" baseline="30000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6600" b="1" dirty="0">
                    <a:solidFill>
                      <a:srgbClr val="000000"/>
                    </a:solidFill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6600" b="1" dirty="0">
                  <a:solidFill>
                    <a:srgbClr val="000000"/>
                  </a:solidFill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857250" marR="0" indent="-8572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án kính 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6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6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6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6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6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6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6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sz="6600" b="1" dirty="0">
                    <a:effectLst/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(</a:t>
                </a:r>
                <a:r>
                  <a:rPr lang="vi-VN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6600" b="1" baseline="30000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+ b</a:t>
                </a:r>
                <a:r>
                  <a:rPr lang="vi-VN" sz="6600" b="1" baseline="30000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– c &gt;0</a:t>
                </a:r>
                <a:r>
                  <a:rPr lang="en-US" sz="6600" b="1" dirty="0">
                    <a:solidFill>
                      <a:srgbClr val="000000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endParaRPr lang="en-US" sz="6600" b="1" dirty="0"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600" b="1" dirty="0">
                  <a:solidFill>
                    <a:srgbClr val="000000"/>
                  </a:solidFill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D2706958-E7C4-27EF-17FB-05DFFA1D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2251753"/>
                <a:ext cx="22402800" cy="11485324"/>
              </a:xfrm>
              <a:prstGeom prst="rect">
                <a:avLst/>
              </a:prstGeom>
              <a:blipFill>
                <a:blip r:embed="rId3"/>
                <a:stretch>
                  <a:fillRect l="-1878" r="-2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5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>
            <a:extLst>
              <a:ext uri="{FF2B5EF4-FFF2-40B4-BE49-F238E27FC236}">
                <a16:creationId xmlns:a16="http://schemas.microsoft.com/office/drawing/2014/main" id="{8F3DB29E-E2A6-A3E1-FFF9-2491FCB7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216AE9F-B05F-5DD5-D147-B8C7F79C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07A821B1-7600-5FB2-6DD6-4ABE936C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637CC9F-2EC3-DFC0-E125-4D831DBC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0B8D08C-E401-2414-A9A2-2D8E4DE6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8965129-F2E8-3933-A7C1-8F73F948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4E0B700-09CF-E42D-C39A-D5D7B43B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2196CCA-AAE1-2D8E-EACA-F9EA5460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2D4EECD-9E84-5D6F-6C8D-7EE87925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C53B98-88B9-6364-455B-58C70BBD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BBA78FA-A6F3-B878-395E-B97040B7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286281-4D53-853B-B016-1C892C46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5983C32-C6F1-D8FF-7266-A168C06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5C89E1-B6AA-2852-017B-D0FE274C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0E63A79C-BCFE-1581-9CDA-0E9B2D16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4283D05E-AB1B-6A3D-F615-4034C0AA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FA409D8-F1ED-57B3-AF96-9883D65A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>
            <a:extLst>
              <a:ext uri="{FF2B5EF4-FFF2-40B4-BE49-F238E27FC236}">
                <a16:creationId xmlns:a16="http://schemas.microsoft.com/office/drawing/2014/main" id="{76E93CB7-094D-F14C-ED34-EB960B50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E31BAB36-6EAC-6063-2C45-534EC01A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8322EB75-9DCE-CFAC-8FC5-115710C5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3107AB04-2D1B-8E06-7A51-27B4F2AC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60A85F15-4393-CD87-5ACE-69D950BF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937858-5475-80D3-0159-4311AD63B131}"/>
              </a:ext>
            </a:extLst>
          </p:cNvPr>
          <p:cNvGrpSpPr/>
          <p:nvPr/>
        </p:nvGrpSpPr>
        <p:grpSpPr>
          <a:xfrm>
            <a:off x="652940" y="7696200"/>
            <a:ext cx="23081293" cy="3033780"/>
            <a:chOff x="344832" y="2945696"/>
            <a:chExt cx="22587300" cy="36780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133">
              <a:extLst>
                <a:ext uri="{FF2B5EF4-FFF2-40B4-BE49-F238E27FC236}">
                  <a16:creationId xmlns:a16="http://schemas.microsoft.com/office/drawing/2014/main" id="{8AE42BC5-74A4-F692-9BD6-C589D92E1BDF}"/>
                </a:ext>
              </a:extLst>
            </p:cNvPr>
            <p:cNvSpPr/>
            <p:nvPr/>
          </p:nvSpPr>
          <p:spPr bwMode="auto">
            <a:xfrm>
              <a:off x="799321" y="3369622"/>
              <a:ext cx="22132811" cy="3254134"/>
            </a:xfrm>
            <a:prstGeom prst="roundRect">
              <a:avLst>
                <a:gd name="adj" fmla="val 5492"/>
              </a:avLst>
            </a:prstGeom>
            <a:grpFill/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BB3416-34AB-03D8-FBB1-0F1A171074CB}"/>
                </a:ext>
              </a:extLst>
            </p:cNvPr>
            <p:cNvGrpSpPr/>
            <p:nvPr/>
          </p:nvGrpSpPr>
          <p:grpSpPr>
            <a:xfrm>
              <a:off x="344832" y="2945696"/>
              <a:ext cx="2855568" cy="1349660"/>
              <a:chOff x="344832" y="2945696"/>
              <a:chExt cx="2855568" cy="1349660"/>
            </a:xfrm>
            <a:grpFill/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id="{414E2E68-BA2A-6CAF-0D04-AD8C90040B2B}"/>
                  </a:ext>
                </a:extLst>
              </p:cNvPr>
              <p:cNvSpPr/>
              <p:nvPr/>
            </p:nvSpPr>
            <p:spPr bwMode="auto">
              <a:xfrm rot="5400000" flipV="1">
                <a:off x="308283" y="4086920"/>
                <a:ext cx="248696" cy="168176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entagon 136">
                <a:extLst>
                  <a:ext uri="{FF2B5EF4-FFF2-40B4-BE49-F238E27FC236}">
                    <a16:creationId xmlns:a16="http://schemas.microsoft.com/office/drawing/2014/main" id="{5E34BBCD-71E6-B0D5-9622-EE2AFC49CE14}"/>
                  </a:ext>
                </a:extLst>
              </p:cNvPr>
              <p:cNvSpPr/>
              <p:nvPr/>
            </p:nvSpPr>
            <p:spPr bwMode="auto">
              <a:xfrm>
                <a:off x="344832" y="2945696"/>
                <a:ext cx="2855568" cy="1046959"/>
              </a:xfrm>
              <a:prstGeom prst="homePlate">
                <a:avLst>
                  <a:gd name="adj" fmla="val 12444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D17991E-DDF6-D2D1-5ACD-E5E5DA6CA95E}"/>
                  </a:ext>
                </a:extLst>
              </p:cNvPr>
              <p:cNvGrpSpPr/>
              <p:nvPr/>
            </p:nvGrpSpPr>
            <p:grpSpPr>
              <a:xfrm>
                <a:off x="460731" y="3213754"/>
                <a:ext cx="453506" cy="589341"/>
                <a:chOff x="460731" y="3213754"/>
                <a:chExt cx="453506" cy="589341"/>
              </a:xfrm>
              <a:grpFill/>
            </p:grpSpPr>
            <p:sp>
              <p:nvSpPr>
                <p:cNvPr id="11" name="Freeform 140">
                  <a:extLst>
                    <a:ext uri="{FF2B5EF4-FFF2-40B4-BE49-F238E27FC236}">
                      <a16:creationId xmlns:a16="http://schemas.microsoft.com/office/drawing/2014/main" id="{C6FDDA6E-8EB8-8470-D0A6-4D2485180A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243100"/>
                  <a:ext cx="206312" cy="265327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2" name="Freeform 141">
                  <a:extLst>
                    <a:ext uri="{FF2B5EF4-FFF2-40B4-BE49-F238E27FC236}">
                      <a16:creationId xmlns:a16="http://schemas.microsoft.com/office/drawing/2014/main" id="{0AADD810-E1A4-CFA6-FF75-BA784E88D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731" y="3534099"/>
                  <a:ext cx="206312" cy="268995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3" name="Freeform 142">
                  <a:extLst>
                    <a:ext uri="{FF2B5EF4-FFF2-40B4-BE49-F238E27FC236}">
                      <a16:creationId xmlns:a16="http://schemas.microsoft.com/office/drawing/2014/main" id="{9545ABBF-2089-F098-DD1F-628AE24CC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62" y="3213754"/>
                  <a:ext cx="204411" cy="222531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E4088B9-FE95-848A-555F-395F6925B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75418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4EBFB64-5764-DB15-97CD-A2368DB32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459517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5D1EDF0-2CF7-7B1E-874E-221FD21EF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656370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8E8A335-C0B6-5967-09EB-C9A1861B9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19" y="3361702"/>
                  <a:ext cx="213918" cy="489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" name="Chevron 138">
                <a:extLst>
                  <a:ext uri="{FF2B5EF4-FFF2-40B4-BE49-F238E27FC236}">
                    <a16:creationId xmlns:a16="http://schemas.microsoft.com/office/drawing/2014/main" id="{45DAEFC0-C613-A073-0CA8-7CF63833171A}"/>
                  </a:ext>
                </a:extLst>
              </p:cNvPr>
              <p:cNvSpPr/>
              <p:nvPr/>
            </p:nvSpPr>
            <p:spPr bwMode="auto">
              <a:xfrm>
                <a:off x="964110" y="3142246"/>
                <a:ext cx="111098" cy="775515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2F12B85D-8D6E-6BA8-9088-69BF42695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731" y="3145228"/>
                <a:ext cx="2471983" cy="8582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4000" b="1"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4000" b="1" dirty="0">
                    <a:latin typeface="Tahoma" pitchFamily="34" charset="0"/>
                    <a:cs typeface="Tahoma" pitchFamily="34" charset="0"/>
                  </a:rPr>
                  <a:t>5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B65DA-DD0B-806A-03BC-8304F590B711}"/>
              </a:ext>
            </a:extLst>
          </p:cNvPr>
          <p:cNvSpPr/>
          <p:nvPr/>
        </p:nvSpPr>
        <p:spPr>
          <a:xfrm>
            <a:off x="3930242" y="8059505"/>
            <a:ext cx="19854955" cy="14157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b="1" dirty="0"/>
              <a:t>Phương trình nào trong các phương trình sau đây là phương trình đường tròn? Tìm </a:t>
            </a:r>
            <a:r>
              <a:rPr lang="vi-VN" b="1" dirty="0" err="1"/>
              <a:t>toạ</a:t>
            </a:r>
            <a:r>
              <a:rPr lang="vi-VN" b="1" dirty="0"/>
              <a:t> độ tâm và bán kính của đường tròn đó. </a:t>
            </a:r>
            <a:endParaRPr lang="vi-VN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0AD7C5-9B72-81CE-2A9E-B4C38E01FFDA}"/>
                  </a:ext>
                </a:extLst>
              </p:cNvPr>
              <p:cNvSpPr/>
              <p:nvPr/>
            </p:nvSpPr>
            <p:spPr>
              <a:xfrm>
                <a:off x="4836634" y="9593759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−23=0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0AD7C5-9B72-81CE-2A9E-B4C38E01F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634" y="9593759"/>
                <a:ext cx="7391400" cy="769441"/>
              </a:xfrm>
              <a:prstGeom prst="rect">
                <a:avLst/>
              </a:prstGeom>
              <a:blipFill>
                <a:blip r:embed="rId19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AD9791-5479-D988-2052-F6490B224999}"/>
                  </a:ext>
                </a:extLst>
              </p:cNvPr>
              <p:cNvSpPr/>
              <p:nvPr/>
            </p:nvSpPr>
            <p:spPr>
              <a:xfrm>
                <a:off x="13294834" y="9593758"/>
                <a:ext cx="7391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sSup>
                      <m:sSupPr>
                        <m:ctrlPr>
                          <a:rPr lang="en-US" sz="44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</m:oMath>
                </a14:m>
                <a:r>
                  <a:rPr lang="en-US" sz="4400" spc="-15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400" b="0" i="0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−4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sz="4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+9=0</m:t>
                    </m:r>
                  </m:oMath>
                </a14:m>
                <a:endParaRPr lang="en-GB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AD9791-5479-D988-2052-F6490B224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834" y="9593758"/>
                <a:ext cx="7391400" cy="769441"/>
              </a:xfrm>
              <a:prstGeom prst="rect">
                <a:avLst/>
              </a:prstGeom>
              <a:blipFill>
                <a:blip r:embed="rId20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2C6B40F-C07B-9BC3-E29D-E3FCF84DCA58}"/>
              </a:ext>
            </a:extLst>
          </p:cNvPr>
          <p:cNvSpPr txBox="1"/>
          <p:nvPr/>
        </p:nvSpPr>
        <p:spPr>
          <a:xfrm>
            <a:off x="8965332" y="2866160"/>
            <a:ext cx="6525404" cy="97328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400" b="1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vi-VN" sz="4400" b="1" baseline="30000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4400" b="1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+ y</a:t>
            </a:r>
            <a:r>
              <a:rPr lang="vi-VN" sz="4400" b="1" baseline="30000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4400" b="1" dirty="0">
                <a:solidFill>
                  <a:srgbClr val="0000CC"/>
                </a:solidFill>
                <a:effectLst/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– 2ax – 2by + c = 0</a:t>
            </a:r>
            <a:endParaRPr lang="en-US" sz="4400" b="1" dirty="0">
              <a:solidFill>
                <a:srgbClr val="0000CC"/>
              </a:solidFill>
              <a:effectLst/>
              <a:latin typeface="A3.EncodeSansCondensedRegular-S" panose="00000506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F51F16B-63F5-CEBA-828C-D9F30492B379}"/>
                  </a:ext>
                </a:extLst>
              </p:cNvPr>
              <p:cNvSpPr txBox="1"/>
              <p:nvPr/>
            </p:nvSpPr>
            <p:spPr>
              <a:xfrm>
                <a:off x="14250987" y="4968222"/>
                <a:ext cx="7449240" cy="1269002"/>
              </a:xfrm>
              <a:prstGeom prst="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b="1" dirty="0">
                    <a:solidFill>
                      <a:srgbClr val="0000CC"/>
                    </a:solidFill>
                    <a:latin typeface="A3.EncodeSansCondensedRegular-S" panose="00000506000000000000" pitchFamily="2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án kính 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US" sz="4800" b="1" dirty="0">
                  <a:solidFill>
                    <a:srgbClr val="0000CC"/>
                  </a:solidFill>
                  <a:effectLst/>
                  <a:latin typeface="A3.EncodeSansCondensedRegular-S" panose="00000506000000000000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F51F16B-63F5-CEBA-828C-D9F30492B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987" y="4968222"/>
                <a:ext cx="7449240" cy="1269002"/>
              </a:xfrm>
              <a:prstGeom prst="rect">
                <a:avLst/>
              </a:prstGeom>
              <a:blipFill>
                <a:blip r:embed="rId21"/>
                <a:stretch>
                  <a:fillRect l="-3239" b="-19457"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D1E8B4D-0F20-8AF9-87A4-04868F501714}"/>
              </a:ext>
            </a:extLst>
          </p:cNvPr>
          <p:cNvSpPr txBox="1"/>
          <p:nvPr/>
        </p:nvSpPr>
        <p:spPr>
          <a:xfrm>
            <a:off x="1319794" y="5141058"/>
            <a:ext cx="6265744" cy="9233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5400" b="1" dirty="0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5400" b="1" baseline="30000" dirty="0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5400" b="1" dirty="0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+ b</a:t>
            </a:r>
            <a:r>
              <a:rPr lang="vi-VN" sz="5400" b="1" baseline="30000" dirty="0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5400" b="1" dirty="0">
                <a:solidFill>
                  <a:srgbClr val="0000CC"/>
                </a:solidFill>
                <a:latin typeface="A3.EncodeSansCondensedRegular-S" panose="00000506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– c &gt;0</a:t>
            </a:r>
            <a:endParaRPr lang="en-GB" sz="5400" dirty="0">
              <a:solidFill>
                <a:srgbClr val="0000CC"/>
              </a:solidFill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EA8D547E-0466-90B8-A81C-E18D274496E9}"/>
              </a:ext>
            </a:extLst>
          </p:cNvPr>
          <p:cNvSpPr/>
          <p:nvPr/>
        </p:nvSpPr>
        <p:spPr>
          <a:xfrm>
            <a:off x="10974387" y="3087140"/>
            <a:ext cx="990600" cy="769441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id="{D5E67143-A9AF-D7C2-055C-A6B6A83EE2E4}"/>
              </a:ext>
            </a:extLst>
          </p:cNvPr>
          <p:cNvSpPr/>
          <p:nvPr/>
        </p:nvSpPr>
        <p:spPr>
          <a:xfrm>
            <a:off x="12223136" y="3071797"/>
            <a:ext cx="990600" cy="769441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548EE40-CE21-97CC-67AA-F82FF6C77AB0}"/>
              </a:ext>
            </a:extLst>
          </p:cNvPr>
          <p:cNvSpPr/>
          <p:nvPr/>
        </p:nvSpPr>
        <p:spPr>
          <a:xfrm>
            <a:off x="13334042" y="3188480"/>
            <a:ext cx="990600" cy="769441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494E-6 5E-6 L -0.15155 0.474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2.40741E-6 L -0.1533 0.467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1" y="23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3.33333E-6 L -0.14067 0.4729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0" y="23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19" grpId="0" animBg="1"/>
      <p:bldP spid="21" grpId="0" animBg="1"/>
      <p:bldP spid="23" grpId="0" animBg="1"/>
      <p:bldP spid="35" grpId="0" animBg="1"/>
      <p:bldP spid="35" grpId="1" animBg="1"/>
      <p:bldP spid="39" grpId="0" animBg="1"/>
      <p:bldP spid="39" grpId="1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A06C947D3C342964D804AEF3F2D09" ma:contentTypeVersion="9" ma:contentTypeDescription="Create a new document." ma:contentTypeScope="" ma:versionID="f00a72ec17ca54ec8a2b4e018a8b4ef3">
  <xsd:schema xmlns:xsd="http://www.w3.org/2001/XMLSchema" xmlns:xs="http://www.w3.org/2001/XMLSchema" xmlns:p="http://schemas.microsoft.com/office/2006/metadata/properties" xmlns:ns3="211d1681-fc26-41df-84ac-2a481153d017" targetNamespace="http://schemas.microsoft.com/office/2006/metadata/properties" ma:root="true" ma:fieldsID="f49500d49314cc2ddd4f9813c39bfa91" ns3:_="">
    <xsd:import namespace="211d1681-fc26-41df-84ac-2a481153d0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d1681-fc26-41df-84ac-2a481153d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BBE07-A400-4061-959D-079E7704E5B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1d1681-fc26-41df-84ac-2a481153d017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6033BB-9E61-4BE4-8CA8-3CB040FE0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1d1681-fc26-41df-84ac-2a481153d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55A33F-0349-42DD-8C5F-12A86840CA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843</Words>
  <Application>Microsoft Office PowerPoint</Application>
  <PresentationFormat>Tùy chỉnh</PresentationFormat>
  <Paragraphs>78</Paragraphs>
  <Slides>12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A3.EncodeSansCondensedRegular-S</vt:lpstr>
      <vt:lpstr>A3.IBMPlexSansCondBold-San</vt:lpstr>
      <vt:lpstr>Arial</vt:lpstr>
      <vt:lpstr>Arial (Body)</vt:lpstr>
      <vt:lpstr>AvantGarde-Demi</vt:lpstr>
      <vt:lpstr>Calibri</vt:lpstr>
      <vt:lpstr>Cambria Math</vt:lpstr>
      <vt:lpstr>Tahoma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THỤC</cp:lastModifiedBy>
  <cp:revision>432</cp:revision>
  <dcterms:created xsi:type="dcterms:W3CDTF">2013-08-31T11:42:51Z</dcterms:created>
  <dcterms:modified xsi:type="dcterms:W3CDTF">2023-03-27T13:04:24Z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0x010100D01A06C947D3C342964D804AEF3F2D09</vt:lpwstr>
  </property>
</Properties>
</file>